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902" r:id="rId1"/>
  </p:sldMasterIdLst>
  <p:notesMasterIdLst>
    <p:notesMasterId r:id="rId23"/>
  </p:notesMasterIdLst>
  <p:sldIdLst>
    <p:sldId id="256" r:id="rId2"/>
    <p:sldId id="266" r:id="rId3"/>
    <p:sldId id="267" r:id="rId4"/>
    <p:sldId id="257" r:id="rId5"/>
    <p:sldId id="258" r:id="rId6"/>
    <p:sldId id="259" r:id="rId7"/>
    <p:sldId id="260" r:id="rId8"/>
    <p:sldId id="261" r:id="rId9"/>
    <p:sldId id="262" r:id="rId10"/>
    <p:sldId id="268" r:id="rId11"/>
    <p:sldId id="271" r:id="rId12"/>
    <p:sldId id="269" r:id="rId13"/>
    <p:sldId id="270" r:id="rId14"/>
    <p:sldId id="272" r:id="rId15"/>
    <p:sldId id="273" r:id="rId16"/>
    <p:sldId id="274" r:id="rId17"/>
    <p:sldId id="275" r:id="rId18"/>
    <p:sldId id="276" r:id="rId19"/>
    <p:sldId id="277" r:id="rId20"/>
    <p:sldId id="265" r:id="rId21"/>
    <p:sldId id="278" r:id="rId22"/>
  </p:sldIdLst>
  <p:sldSz cx="14630400" cy="8229600"/>
  <p:notesSz cx="8229600" cy="14630400"/>
  <p:embeddedFontLst>
    <p:embeddedFont>
      <p:font typeface="Calibri" panose="020F0502020204030204" pitchFamily="34" charset="0"/>
      <p:regular r:id="rId24"/>
      <p:bold r:id="rId25"/>
      <p:italic r:id="rId26"/>
      <p:boldItalic r:id="rId27"/>
    </p:embeddedFont>
    <p:embeddedFont>
      <p:font typeface="Century Gothic" panose="020B0502020202020204" pitchFamily="34" charset="0"/>
      <p:regular r:id="rId28"/>
      <p:bold r:id="rId29"/>
      <p:italic r:id="rId30"/>
      <p:boldItalic r:id="rId31"/>
    </p:embeddedFont>
    <p:embeddedFont>
      <p:font typeface="Crimson Pro Semi Bold" panose="020B0604020202020204" charset="0"/>
      <p:regular r:id="rId32"/>
    </p:embeddedFont>
    <p:embeddedFont>
      <p:font typeface="Heebo" pitchFamily="2" charset="-79"/>
      <p:regular r:id="rId33"/>
      <p:bold r:id="rId34"/>
    </p:embeddedFont>
    <p:embeddedFont>
      <p:font typeface="Raleway" pitchFamily="2" charset="0"/>
      <p:regular r:id="rId35"/>
      <p:bold r:id="rId36"/>
      <p:italic r:id="rId37"/>
      <p:boldItalic r:id="rId38"/>
    </p:embeddedFont>
    <p:embeddedFont>
      <p:font typeface="Roboto" panose="02000000000000000000" pitchFamily="2" charset="0"/>
      <p:regular r:id="rId39"/>
      <p:bold r:id="rId40"/>
      <p:italic r:id="rId41"/>
      <p:boldItalic r:id="rId42"/>
    </p:embeddedFont>
    <p:embeddedFont>
      <p:font typeface="Source Sans Pro" panose="020B0503030403020204" pitchFamily="34" charset="0"/>
      <p:regular r:id="rId43"/>
      <p:bold r:id="rId44"/>
      <p:italic r:id="rId45"/>
      <p:boldItalic r:id="rId46"/>
    </p:embeddedFont>
    <p:embeddedFont>
      <p:font typeface="Wingdings 3" panose="05040102010807070707" pitchFamily="18" charset="2"/>
      <p:regular r:id="rId4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9163" autoAdjust="0"/>
  </p:normalViewPr>
  <p:slideViewPr>
    <p:cSldViewPr snapToGrid="0" snapToObjects="1">
      <p:cViewPr varScale="1">
        <p:scale>
          <a:sx n="49" d="100"/>
          <a:sy n="49" d="100"/>
        </p:scale>
        <p:origin x="94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390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149580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Nanobombs</a:t>
            </a:r>
            <a:r>
              <a:rPr lang="en-US" dirty="0"/>
              <a:t> are created due to the </a:t>
            </a:r>
            <a:r>
              <a:rPr lang="en-US" b="1" dirty="0"/>
              <a:t>thermal-energy confinement </a:t>
            </a:r>
            <a:r>
              <a:rPr lang="en-US" dirty="0"/>
              <a:t>in SWCNT bundles and subsequent </a:t>
            </a:r>
            <a:r>
              <a:rPr lang="en-US" b="1" dirty="0"/>
              <a:t>vaporization of liquids </a:t>
            </a:r>
            <a:r>
              <a:rPr lang="en-US" dirty="0"/>
              <a:t>between SWCNT in bundles creating </a:t>
            </a:r>
            <a:r>
              <a:rPr lang="en-US" b="1" dirty="0"/>
              <a:t>pressures</a:t>
            </a:r>
            <a:r>
              <a:rPr lang="en-US" dirty="0"/>
              <a:t> that cause the eventual </a:t>
            </a:r>
            <a:r>
              <a:rPr lang="en-US" b="1" dirty="0"/>
              <a:t>explosion</a:t>
            </a:r>
            <a:r>
              <a:rPr lang="en-US" dirty="0"/>
              <a:t>. This phenomenon works in a host of different liquids such as alcohol, deionized (DI) water, and phosphate-buffered saline solutions</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1054" y="822960"/>
            <a:ext cx="9601200" cy="3566161"/>
          </a:xfrm>
        </p:spPr>
        <p:txBody>
          <a:bodyPr anchor="b">
            <a:normAutofit/>
          </a:bodyPr>
          <a:lstStyle>
            <a:lvl1pPr algn="l">
              <a:defRPr sz="5760">
                <a:effectLst/>
              </a:defRPr>
            </a:lvl1pPr>
          </a:lstStyle>
          <a:p>
            <a:r>
              <a:rPr lang="en-US"/>
              <a:t>Click to edit Master title style</a:t>
            </a:r>
            <a:endParaRPr lang="en-US" dirty="0"/>
          </a:p>
        </p:txBody>
      </p:sp>
      <p:sp>
        <p:nvSpPr>
          <p:cNvPr id="3" name="Subtitle 2"/>
          <p:cNvSpPr>
            <a:spLocks noGrp="1"/>
          </p:cNvSpPr>
          <p:nvPr>
            <p:ph type="subTitle" idx="1"/>
          </p:nvPr>
        </p:nvSpPr>
        <p:spPr>
          <a:xfrm>
            <a:off x="821054" y="4612641"/>
            <a:ext cx="7680960" cy="2336800"/>
          </a:xfrm>
        </p:spPr>
        <p:txBody>
          <a:bodyPr anchor="t">
            <a:normAutofit/>
          </a:bodyPr>
          <a:lstStyle>
            <a:lvl1pPr marL="0" indent="0" algn="l">
              <a:buNone/>
              <a:defRPr sz="2520">
                <a:solidFill>
                  <a:schemeClr val="bg2">
                    <a:lumMod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flipH="1">
            <a:off x="9873614" y="10160"/>
            <a:ext cx="4572000" cy="4572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7329805" y="109855"/>
            <a:ext cx="7296786" cy="729678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8682990" y="274320"/>
            <a:ext cx="5943600" cy="59436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8803005" y="38734"/>
            <a:ext cx="5823587" cy="5823587"/>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9414512" y="731522"/>
            <a:ext cx="5212079" cy="521207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826516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822960" y="640080"/>
            <a:ext cx="12982574" cy="374904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16" name="Text Placeholder 9"/>
          <p:cNvSpPr>
            <a:spLocks noGrp="1"/>
          </p:cNvSpPr>
          <p:nvPr>
            <p:ph type="body" sz="quarter" idx="14"/>
          </p:nvPr>
        </p:nvSpPr>
        <p:spPr>
          <a:xfrm>
            <a:off x="1097282" y="4612640"/>
            <a:ext cx="9965052" cy="548640"/>
          </a:xfrm>
        </p:spPr>
        <p:txBody>
          <a:bodyPr anchor="t">
            <a:normAutofit/>
          </a:bodyPr>
          <a:lstStyle>
            <a:lvl1pPr marL="0" indent="0">
              <a:buFontTx/>
              <a:buNone/>
              <a:defRPr sz="1920"/>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12/26/2024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2503778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21056" y="822960"/>
            <a:ext cx="12070080" cy="3291840"/>
          </a:xfrm>
        </p:spPr>
        <p:txBody>
          <a:bodyPr anchor="ctr">
            <a:normAutofit/>
          </a:bodyPr>
          <a:lstStyle>
            <a:lvl1pPr algn="l">
              <a:defRPr sz="3840" b="0" cap="all"/>
            </a:lvl1pPr>
          </a:lstStyle>
          <a:p>
            <a:r>
              <a:rPr lang="en-US"/>
              <a:t>Click to edit Master title style</a:t>
            </a:r>
            <a:endParaRPr lang="en-US" dirty="0"/>
          </a:p>
        </p:txBody>
      </p:sp>
      <p:sp>
        <p:nvSpPr>
          <p:cNvPr id="3" name="Text Placeholder 2"/>
          <p:cNvSpPr>
            <a:spLocks noGrp="1"/>
          </p:cNvSpPr>
          <p:nvPr>
            <p:ph type="body" idx="1"/>
          </p:nvPr>
        </p:nvSpPr>
        <p:spPr>
          <a:xfrm>
            <a:off x="821054" y="4937760"/>
            <a:ext cx="10243186" cy="2255520"/>
          </a:xfrm>
        </p:spPr>
        <p:txBody>
          <a:bodyPr anchor="ctr">
            <a:normAutofit/>
          </a:bodyPr>
          <a:lstStyle>
            <a:lvl1pPr marL="0" indent="0" algn="l">
              <a:buNone/>
              <a:defRPr sz="2400">
                <a:solidFill>
                  <a:schemeClr val="bg2">
                    <a:lumMod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7332664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4" y="822960"/>
            <a:ext cx="10972801" cy="3291840"/>
          </a:xfrm>
        </p:spPr>
        <p:txBody>
          <a:bodyPr anchor="ctr">
            <a:normAutofit/>
          </a:bodyPr>
          <a:lstStyle>
            <a:lvl1pPr algn="l">
              <a:defRPr sz="38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735454" y="4114800"/>
            <a:ext cx="10241280" cy="457200"/>
          </a:xfrm>
        </p:spPr>
        <p:txBody>
          <a:bodyPr anchor="ctr"/>
          <a:lstStyle>
            <a:lvl1pPr marL="0" indent="0">
              <a:buFontTx/>
              <a:buNone/>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21056" y="5161281"/>
            <a:ext cx="10241280" cy="2021838"/>
          </a:xfrm>
        </p:spPr>
        <p:txBody>
          <a:bodyPr anchor="ctr">
            <a:normAutofit/>
          </a:bodyPr>
          <a:lstStyle>
            <a:lvl1pPr marL="0" indent="0" algn="l">
              <a:buNone/>
              <a:defRPr sz="2400">
                <a:solidFill>
                  <a:schemeClr val="bg2">
                    <a:lumMod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4" name="TextBox 13"/>
          <p:cNvSpPr txBox="1"/>
          <p:nvPr/>
        </p:nvSpPr>
        <p:spPr>
          <a:xfrm>
            <a:off x="638174" y="974667"/>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5" name="TextBox 14"/>
          <p:cNvSpPr txBox="1"/>
          <p:nvPr/>
        </p:nvSpPr>
        <p:spPr>
          <a:xfrm>
            <a:off x="12342494" y="3322321"/>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spTree>
    <p:extLst>
      <p:ext uri="{BB962C8B-B14F-4D97-AF65-F5344CB8AC3E}">
        <p14:creationId xmlns:p14="http://schemas.microsoft.com/office/powerpoint/2010/main" val="10597731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21054" y="4114800"/>
            <a:ext cx="10241280" cy="2036880"/>
          </a:xfrm>
        </p:spPr>
        <p:txBody>
          <a:bodyPr anchor="b">
            <a:normAutofit/>
          </a:bodyPr>
          <a:lstStyle>
            <a:lvl1pPr algn="l">
              <a:defRPr sz="3840" b="0" cap="all"/>
            </a:lvl1pPr>
          </a:lstStyle>
          <a:p>
            <a:r>
              <a:rPr lang="en-US"/>
              <a:t>Click to edit Master title style</a:t>
            </a:r>
            <a:endParaRPr lang="en-US" dirty="0"/>
          </a:p>
        </p:txBody>
      </p:sp>
      <p:sp>
        <p:nvSpPr>
          <p:cNvPr id="3" name="Text Placeholder 2"/>
          <p:cNvSpPr>
            <a:spLocks noGrp="1"/>
          </p:cNvSpPr>
          <p:nvPr>
            <p:ph type="body" idx="1"/>
          </p:nvPr>
        </p:nvSpPr>
        <p:spPr>
          <a:xfrm>
            <a:off x="821053" y="6159577"/>
            <a:ext cx="10243188" cy="1032480"/>
          </a:xfrm>
        </p:spPr>
        <p:txBody>
          <a:bodyPr anchor="t">
            <a:normAutofit/>
          </a:bodyPr>
          <a:lstStyle>
            <a:lvl1pPr marL="0" indent="0" algn="l">
              <a:buNone/>
              <a:defRPr sz="2400">
                <a:solidFill>
                  <a:schemeClr val="bg2">
                    <a:lumMod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7430455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69696" y="822960"/>
            <a:ext cx="10972800" cy="3291840"/>
          </a:xfrm>
        </p:spPr>
        <p:txBody>
          <a:bodyPr anchor="ctr">
            <a:normAutofit/>
          </a:bodyPr>
          <a:lstStyle>
            <a:lvl1pPr algn="l">
              <a:defRPr sz="38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21055" y="4714241"/>
            <a:ext cx="10241281" cy="1259839"/>
          </a:xfrm>
        </p:spPr>
        <p:txBody>
          <a:bodyPr vert="horz" lIns="91440" tIns="45720" rIns="91440" bIns="45720" rtlCol="0" anchor="b">
            <a:normAutofit/>
          </a:bodyPr>
          <a:lstStyle>
            <a:lvl1pPr>
              <a:buNone/>
              <a:defRPr lang="en-US" sz="288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21054" y="5974080"/>
            <a:ext cx="10241281" cy="1219200"/>
          </a:xfrm>
        </p:spPr>
        <p:txBody>
          <a:bodyPr anchor="t">
            <a:normAutofit/>
          </a:bodyPr>
          <a:lstStyle>
            <a:lvl1pPr marL="0" indent="0" algn="l">
              <a:buNone/>
              <a:defRPr sz="2160">
                <a:solidFill>
                  <a:schemeClr val="bg2">
                    <a:lumMod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1" name="TextBox 10"/>
          <p:cNvSpPr txBox="1"/>
          <p:nvPr/>
        </p:nvSpPr>
        <p:spPr>
          <a:xfrm>
            <a:off x="638174" y="974667"/>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2" name="TextBox 11"/>
          <p:cNvSpPr txBox="1"/>
          <p:nvPr/>
        </p:nvSpPr>
        <p:spPr>
          <a:xfrm>
            <a:off x="12342494" y="3322321"/>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spTree>
    <p:extLst>
      <p:ext uri="{BB962C8B-B14F-4D97-AF65-F5344CB8AC3E}">
        <p14:creationId xmlns:p14="http://schemas.microsoft.com/office/powerpoint/2010/main" val="222743867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1056" y="822960"/>
            <a:ext cx="12070080" cy="329184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821054" y="4714241"/>
            <a:ext cx="10241280" cy="1005840"/>
          </a:xfrm>
        </p:spPr>
        <p:txBody>
          <a:bodyPr vert="horz" lIns="91440" tIns="45720" rIns="91440" bIns="45720" rtlCol="0" anchor="b">
            <a:normAutofit/>
          </a:bodyPr>
          <a:lstStyle>
            <a:lvl1pPr>
              <a:buNone/>
              <a:defRPr lang="en-US" sz="288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21054" y="5720079"/>
            <a:ext cx="10241281" cy="1473200"/>
          </a:xfrm>
        </p:spPr>
        <p:txBody>
          <a:bodyPr anchor="t">
            <a:normAutofit/>
          </a:bodyPr>
          <a:lstStyle>
            <a:lvl1pPr marL="0" indent="0" algn="l">
              <a:buNone/>
              <a:defRPr sz="2160">
                <a:solidFill>
                  <a:schemeClr val="bg2">
                    <a:lumMod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7993142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7946521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22254" y="822960"/>
            <a:ext cx="2468880"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22960" y="822960"/>
            <a:ext cx="9387840" cy="637032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1662379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467810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597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4733927"/>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3815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642750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6053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8025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14259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49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1054" y="2407920"/>
            <a:ext cx="10241281" cy="2737920"/>
          </a:xfrm>
        </p:spPr>
        <p:txBody>
          <a:bodyPr anchor="b">
            <a:normAutofit/>
          </a:bodyPr>
          <a:lstStyle>
            <a:lvl1pPr algn="l">
              <a:defRPr sz="4320" b="0" cap="all"/>
            </a:lvl1pPr>
          </a:lstStyle>
          <a:p>
            <a:r>
              <a:rPr lang="en-US"/>
              <a:t>Click to edit Master title style</a:t>
            </a:r>
            <a:endParaRPr lang="en-US" dirty="0"/>
          </a:p>
        </p:txBody>
      </p:sp>
      <p:sp>
        <p:nvSpPr>
          <p:cNvPr id="3" name="Text Placeholder 2"/>
          <p:cNvSpPr>
            <a:spLocks noGrp="1"/>
          </p:cNvSpPr>
          <p:nvPr>
            <p:ph type="body" idx="1"/>
          </p:nvPr>
        </p:nvSpPr>
        <p:spPr>
          <a:xfrm>
            <a:off x="821056" y="5394960"/>
            <a:ext cx="10241280" cy="1798320"/>
          </a:xfrm>
        </p:spPr>
        <p:txBody>
          <a:bodyPr anchor="t">
            <a:normAutofit/>
          </a:bodyPr>
          <a:lstStyle>
            <a:lvl1pPr marL="0" indent="0" algn="l">
              <a:buNone/>
              <a:defRPr sz="2160">
                <a:solidFill>
                  <a:schemeClr val="bg2">
                    <a:lumMod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012009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1054" y="822961"/>
            <a:ext cx="5925186" cy="433832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969760" y="822961"/>
            <a:ext cx="5921375" cy="433831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70404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66497" y="822960"/>
            <a:ext cx="5579744" cy="691514"/>
          </a:xfrm>
        </p:spPr>
        <p:txBody>
          <a:bodyPr anchor="b">
            <a:no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21054" y="1524635"/>
            <a:ext cx="5925186" cy="363664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294879" y="822960"/>
            <a:ext cx="5598161" cy="691514"/>
          </a:xfrm>
        </p:spPr>
        <p:txBody>
          <a:bodyPr anchor="b">
            <a:no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967854" y="1514474"/>
            <a:ext cx="5915026" cy="363664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12/26/2024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3408314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9194316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3676810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02014" y="822960"/>
            <a:ext cx="4389120" cy="1645920"/>
          </a:xfrm>
        </p:spPr>
        <p:txBody>
          <a:bodyPr anchor="b">
            <a:normAutofit/>
          </a:bodyPr>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821055" y="822960"/>
            <a:ext cx="7132321" cy="637032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02014" y="2651760"/>
            <a:ext cx="4389120" cy="2509520"/>
          </a:xfrm>
        </p:spPr>
        <p:txBody>
          <a:bodyPr anchor="t">
            <a:normAutofit/>
          </a:bodyPr>
          <a:lstStyle>
            <a:lvl1pPr marL="0" indent="0">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6578996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67374" y="1737360"/>
            <a:ext cx="7223760" cy="1371600"/>
          </a:xfrm>
        </p:spPr>
        <p:txBody>
          <a:bodyPr anchor="b">
            <a:normAutofit/>
          </a:bodyPr>
          <a:lstStyle>
            <a:lvl1pPr algn="l">
              <a:defRPr sz="336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1186814" y="1097280"/>
            <a:ext cx="3937169" cy="54864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5667374" y="3332480"/>
            <a:ext cx="7225666" cy="2458720"/>
          </a:xfrm>
        </p:spPr>
        <p:txBody>
          <a:bodyPr anchor="t">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3833067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11048363" y="3556000"/>
            <a:ext cx="3578230" cy="3850640"/>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821054" y="5384799"/>
            <a:ext cx="10241280" cy="180848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21054" y="822961"/>
            <a:ext cx="10241280" cy="433832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885294" y="7406641"/>
            <a:ext cx="1920240" cy="438150"/>
          </a:xfrm>
          <a:prstGeom prst="rect">
            <a:avLst/>
          </a:prstGeom>
        </p:spPr>
        <p:txBody>
          <a:bodyPr vert="horz" lIns="91440" tIns="45720" rIns="91440" bIns="45720" rtlCol="0" anchor="t"/>
          <a:lstStyle>
            <a:lvl1pPr algn="r">
              <a:defRPr sz="1200" b="0" i="0">
                <a:solidFill>
                  <a:schemeClr val="bg2">
                    <a:lumMod val="50000"/>
                  </a:schemeClr>
                </a:solidFill>
                <a:effectLst/>
                <a:latin typeface="+mn-lt"/>
              </a:defRPr>
            </a:lvl1pPr>
          </a:lstStyle>
          <a:p>
            <a:fld id="{48A87A34-81AB-432B-8DAE-1953F412C126}" type="datetimeFigureOut">
              <a:rPr lang="en-US" smtClean="0"/>
              <a:pPr/>
              <a:t>12/26/2024</a:t>
            </a:fld>
            <a:endParaRPr lang="en-US" dirty="0"/>
          </a:p>
        </p:txBody>
      </p:sp>
      <p:sp>
        <p:nvSpPr>
          <p:cNvPr id="5" name="Footer Placeholder 4"/>
          <p:cNvSpPr>
            <a:spLocks noGrp="1"/>
          </p:cNvSpPr>
          <p:nvPr>
            <p:ph type="ftr" sz="quarter" idx="3"/>
          </p:nvPr>
        </p:nvSpPr>
        <p:spPr>
          <a:xfrm>
            <a:off x="821054" y="7406641"/>
            <a:ext cx="9052560" cy="438150"/>
          </a:xfrm>
          <a:prstGeom prst="rect">
            <a:avLst/>
          </a:prstGeom>
        </p:spPr>
        <p:txBody>
          <a:bodyPr vert="horz" lIns="91440" tIns="45720" rIns="91440" bIns="45720" rtlCol="0" anchor="t"/>
          <a:lstStyle>
            <a:lvl1pPr algn="l">
              <a:defRPr sz="12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2435841" y="6694171"/>
            <a:ext cx="1370694" cy="803910"/>
          </a:xfrm>
          <a:prstGeom prst="rect">
            <a:avLst/>
          </a:prstGeom>
        </p:spPr>
        <p:txBody>
          <a:bodyPr vert="horz" lIns="91440" tIns="45720" rIns="91440" bIns="45720" rtlCol="0" anchor="b"/>
          <a:lstStyle>
            <a:lvl1pPr algn="r">
              <a:defRPr sz="3840" b="0" i="0">
                <a:solidFill>
                  <a:schemeClr val="bg2">
                    <a:lumMod val="50000"/>
                  </a:schemeClr>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24167675"/>
      </p:ext>
    </p:extLst>
  </p:cSld>
  <p:clrMap bg1="dk1" tx1="lt1" bg2="dk2" tx2="lt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 id="2147483921" r:id="rId19"/>
    <p:sldLayoutId id="2147483922" r:id="rId20"/>
    <p:sldLayoutId id="2147483923" r:id="rId21"/>
    <p:sldLayoutId id="2147483925" r:id="rId22"/>
    <p:sldLayoutId id="2147483926" r:id="rId23"/>
    <p:sldLayoutId id="2147483929" r:id="rId24"/>
    <p:sldLayoutId id="2147483930" r:id="rId25"/>
  </p:sldLayoutIdLst>
  <p:hf sldNum="0" hdr="0" ftr="0" dt="0"/>
  <p:txStyles>
    <p:titleStyle>
      <a:lvl1pPr algn="l" defTabSz="548640" rtl="0" eaLnBrk="1" latinLnBrk="0" hangingPunct="1">
        <a:spcBef>
          <a:spcPct val="0"/>
        </a:spcBef>
        <a:buNone/>
        <a:defRPr sz="432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tx1"/>
        </a:buClr>
        <a:buSzPct val="80000"/>
        <a:buFont typeface="Wingdings 3" panose="05040102010807070707" pitchFamily="18" charset="2"/>
        <a:buChar char=""/>
        <a:defRPr sz="2400" kern="1200" cap="none">
          <a:solidFill>
            <a:schemeClr val="bg2">
              <a:lumMod val="75000"/>
            </a:schemeClr>
          </a:solidFill>
          <a:effectLst/>
          <a:latin typeface="+mn-lt"/>
          <a:ea typeface="+mn-ea"/>
          <a:cs typeface="+mn-cs"/>
        </a:defRPr>
      </a:lvl1pPr>
      <a:lvl2pPr marL="891540" indent="-342900" algn="l" defTabSz="548640" rtl="0" eaLnBrk="1" latinLnBrk="0" hangingPunct="1">
        <a:spcBef>
          <a:spcPct val="20000"/>
        </a:spcBef>
        <a:spcAft>
          <a:spcPts val="720"/>
        </a:spcAft>
        <a:buClr>
          <a:schemeClr val="tx1"/>
        </a:buClr>
        <a:buSzPct val="80000"/>
        <a:buFont typeface="Wingdings 3" panose="05040102010807070707" pitchFamily="18" charset="2"/>
        <a:buChar char=""/>
        <a:defRPr sz="2160" kern="1200" cap="none">
          <a:solidFill>
            <a:schemeClr val="bg2">
              <a:lumMod val="75000"/>
            </a:schemeClr>
          </a:solidFill>
          <a:effectLst/>
          <a:latin typeface="+mn-lt"/>
          <a:ea typeface="+mn-ea"/>
          <a:cs typeface="+mn-cs"/>
        </a:defRPr>
      </a:lvl2pPr>
      <a:lvl3pPr marL="1440180" indent="-342900" algn="l" defTabSz="548640" rtl="0" eaLnBrk="1" latinLnBrk="0" hangingPunct="1">
        <a:spcBef>
          <a:spcPct val="20000"/>
        </a:spcBef>
        <a:spcAft>
          <a:spcPts val="720"/>
        </a:spcAft>
        <a:buClr>
          <a:schemeClr val="tx1"/>
        </a:buClr>
        <a:buSzPct val="80000"/>
        <a:buFont typeface="Wingdings 3" panose="05040102010807070707" pitchFamily="18" charset="2"/>
        <a:buChar char=""/>
        <a:defRPr sz="1920" kern="1200" cap="none">
          <a:solidFill>
            <a:schemeClr val="bg2">
              <a:lumMod val="75000"/>
            </a:schemeClr>
          </a:solidFill>
          <a:effectLst/>
          <a:latin typeface="+mn-lt"/>
          <a:ea typeface="+mn-ea"/>
          <a:cs typeface="+mn-cs"/>
        </a:defRPr>
      </a:lvl3pPr>
      <a:lvl4pPr marL="1851660" indent="-205740" algn="l" defTabSz="548640" rtl="0" eaLnBrk="1" latinLnBrk="0" hangingPunct="1">
        <a:spcBef>
          <a:spcPct val="20000"/>
        </a:spcBef>
        <a:spcAft>
          <a:spcPts val="720"/>
        </a:spcAft>
        <a:buClr>
          <a:schemeClr val="tx1"/>
        </a:buClr>
        <a:buSzPct val="80000"/>
        <a:buFont typeface="Wingdings 3" panose="05040102010807070707" pitchFamily="18" charset="2"/>
        <a:buChar char=""/>
        <a:defRPr sz="1680" kern="1200" cap="none">
          <a:solidFill>
            <a:schemeClr val="bg2">
              <a:lumMod val="75000"/>
            </a:schemeClr>
          </a:solidFill>
          <a:effectLst/>
          <a:latin typeface="+mn-lt"/>
          <a:ea typeface="+mn-ea"/>
          <a:cs typeface="+mn-cs"/>
        </a:defRPr>
      </a:lvl4pPr>
      <a:lvl5pPr marL="2400300" indent="-205740" algn="l" defTabSz="548640" rtl="0" eaLnBrk="1" latinLnBrk="0" hangingPunct="1">
        <a:spcBef>
          <a:spcPct val="20000"/>
        </a:spcBef>
        <a:spcAft>
          <a:spcPts val="720"/>
        </a:spcAft>
        <a:buClr>
          <a:schemeClr val="tx1"/>
        </a:buClr>
        <a:buSzPct val="80000"/>
        <a:buFont typeface="Wingdings 3" panose="05040102010807070707" pitchFamily="18" charset="2"/>
        <a:buChar char=""/>
        <a:defRPr sz="1680" kern="1200" cap="none">
          <a:solidFill>
            <a:schemeClr val="bg2">
              <a:lumMod val="75000"/>
            </a:schemeClr>
          </a:solidFill>
          <a:effectLst/>
          <a:latin typeface="+mn-lt"/>
          <a:ea typeface="+mn-ea"/>
          <a:cs typeface="+mn-cs"/>
        </a:defRPr>
      </a:lvl5pPr>
      <a:lvl6pPr marL="3017520" indent="-274320" algn="l" defTabSz="548640" rtl="0" eaLnBrk="1" latinLnBrk="0" hangingPunct="1">
        <a:spcBef>
          <a:spcPct val="20000"/>
        </a:spcBef>
        <a:spcAft>
          <a:spcPts val="720"/>
        </a:spcAft>
        <a:buClr>
          <a:schemeClr val="tx1"/>
        </a:buClr>
        <a:buSzPct val="80000"/>
        <a:buFont typeface="Wingdings 3" panose="05040102010807070707" pitchFamily="18" charset="2"/>
        <a:buChar char=""/>
        <a:defRPr sz="1680" kern="1200" cap="none">
          <a:solidFill>
            <a:schemeClr val="bg2">
              <a:lumMod val="75000"/>
            </a:schemeClr>
          </a:solidFill>
          <a:effectLst/>
          <a:latin typeface="+mn-lt"/>
          <a:ea typeface="+mn-ea"/>
          <a:cs typeface="+mn-cs"/>
        </a:defRPr>
      </a:lvl6pPr>
      <a:lvl7pPr marL="3566160" indent="-274320" algn="l" defTabSz="548640" rtl="0" eaLnBrk="1" latinLnBrk="0" hangingPunct="1">
        <a:spcBef>
          <a:spcPct val="20000"/>
        </a:spcBef>
        <a:spcAft>
          <a:spcPts val="720"/>
        </a:spcAft>
        <a:buClr>
          <a:schemeClr val="tx1"/>
        </a:buClr>
        <a:buSzPct val="80000"/>
        <a:buFont typeface="Wingdings 3" panose="05040102010807070707" pitchFamily="18" charset="2"/>
        <a:buChar char=""/>
        <a:defRPr sz="1680" kern="1200" cap="none">
          <a:solidFill>
            <a:schemeClr val="bg2">
              <a:lumMod val="75000"/>
            </a:schemeClr>
          </a:solidFill>
          <a:effectLst/>
          <a:latin typeface="+mn-lt"/>
          <a:ea typeface="+mn-ea"/>
          <a:cs typeface="+mn-cs"/>
        </a:defRPr>
      </a:lvl7pPr>
      <a:lvl8pPr marL="4114800" indent="-274320" algn="l" defTabSz="548640" rtl="0" eaLnBrk="1" latinLnBrk="0" hangingPunct="1">
        <a:spcBef>
          <a:spcPct val="20000"/>
        </a:spcBef>
        <a:spcAft>
          <a:spcPts val="720"/>
        </a:spcAft>
        <a:buClr>
          <a:schemeClr val="tx1"/>
        </a:buClr>
        <a:buSzPct val="80000"/>
        <a:buFont typeface="Wingdings 3" panose="05040102010807070707" pitchFamily="18" charset="2"/>
        <a:buChar char=""/>
        <a:defRPr sz="1680" kern="1200" cap="none">
          <a:solidFill>
            <a:schemeClr val="bg2">
              <a:lumMod val="75000"/>
            </a:schemeClr>
          </a:solidFill>
          <a:effectLst/>
          <a:latin typeface="+mn-lt"/>
          <a:ea typeface="+mn-ea"/>
          <a:cs typeface="+mn-cs"/>
        </a:defRPr>
      </a:lvl8pPr>
      <a:lvl9pPr marL="4663440" indent="-274320" algn="l" defTabSz="548640" rtl="0" eaLnBrk="1" latinLnBrk="0" hangingPunct="1">
        <a:spcBef>
          <a:spcPct val="20000"/>
        </a:spcBef>
        <a:spcAft>
          <a:spcPts val="720"/>
        </a:spcAft>
        <a:buClr>
          <a:schemeClr val="tx1"/>
        </a:buClr>
        <a:buSzPct val="80000"/>
        <a:buFont typeface="Wingdings 3" panose="05040102010807070707" pitchFamily="18" charset="2"/>
        <a:buChar char=""/>
        <a:defRPr sz="1680" kern="1200" cap="none">
          <a:solidFill>
            <a:schemeClr val="bg2">
              <a:lumMod val="75000"/>
            </a:schemeClr>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1.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190684" y="1438688"/>
            <a:ext cx="7556421" cy="2126337"/>
          </a:xfrm>
          <a:prstGeom prst="rect">
            <a:avLst/>
          </a:prstGeom>
          <a:noFill/>
          <a:ln/>
        </p:spPr>
        <p:txBody>
          <a:bodyPr wrap="square" lIns="0" tIns="0" rIns="0" bIns="0" rtlCol="0" anchor="t"/>
          <a:lstStyle/>
          <a:p>
            <a:pPr marL="0" indent="0">
              <a:lnSpc>
                <a:spcPts val="5550"/>
              </a:lnSpc>
              <a:buNone/>
            </a:pPr>
            <a:r>
              <a:rPr lang="en-US" sz="6000" b="1" u="sng" dirty="0">
                <a:solidFill>
                  <a:schemeClr val="bg2"/>
                </a:solidFill>
                <a:latin typeface="Crimson Pro Semi Bold" pitchFamily="34" charset="0"/>
                <a:ea typeface="Crimson Pro Semi Bold" pitchFamily="34" charset="-122"/>
                <a:cs typeface="Crimson Pro Semi Bold" pitchFamily="34" charset="-120"/>
              </a:rPr>
              <a:t>Single-Wall Carbon Nanotube Nanobomb Agents for Killing Breast Cancer Cells</a:t>
            </a:r>
            <a:endParaRPr lang="en-US" sz="6000" b="1" u="sng" dirty="0">
              <a:solidFill>
                <a:schemeClr val="bg2"/>
              </a:solidFill>
            </a:endParaRPr>
          </a:p>
        </p:txBody>
      </p:sp>
      <p:sp>
        <p:nvSpPr>
          <p:cNvPr id="4" name="Text 1"/>
          <p:cNvSpPr/>
          <p:nvPr/>
        </p:nvSpPr>
        <p:spPr>
          <a:xfrm>
            <a:off x="793790" y="3768804"/>
            <a:ext cx="7556421" cy="1451610"/>
          </a:xfrm>
          <a:prstGeom prst="rect">
            <a:avLst/>
          </a:prstGeom>
          <a:noFill/>
          <a:ln/>
        </p:spPr>
        <p:txBody>
          <a:bodyPr wrap="square" lIns="0" tIns="0" rIns="0" bIns="0" rtlCol="0" anchor="t"/>
          <a:lstStyle/>
          <a:p>
            <a:pPr marL="0" indent="0">
              <a:lnSpc>
                <a:spcPts val="2850"/>
              </a:lnSpc>
              <a:buNone/>
            </a:pPr>
            <a:endParaRPr lang="en-US" sz="1750" dirty="0"/>
          </a:p>
        </p:txBody>
      </p:sp>
      <p:sp>
        <p:nvSpPr>
          <p:cNvPr id="5" name="Text 2"/>
          <p:cNvSpPr/>
          <p:nvPr/>
        </p:nvSpPr>
        <p:spPr>
          <a:xfrm>
            <a:off x="793790" y="4858680"/>
            <a:ext cx="7556421" cy="1932232"/>
          </a:xfrm>
          <a:prstGeom prst="rect">
            <a:avLst/>
          </a:prstGeom>
          <a:noFill/>
          <a:ln/>
        </p:spPr>
        <p:txBody>
          <a:bodyPr wrap="square" lIns="0" tIns="0" rIns="0" bIns="0" rtlCol="0" anchor="t"/>
          <a:lstStyle/>
          <a:p>
            <a:pPr marL="0" indent="0" algn="ctr">
              <a:lnSpc>
                <a:spcPts val="2850"/>
              </a:lnSpc>
              <a:buNone/>
            </a:pPr>
            <a:r>
              <a:rPr lang="en-US" sz="2800" b="1" u="sng" dirty="0">
                <a:solidFill>
                  <a:schemeClr val="accent2">
                    <a:lumMod val="40000"/>
                    <a:lumOff val="60000"/>
                  </a:schemeClr>
                </a:solidFill>
              </a:rPr>
              <a:t>Presented by:</a:t>
            </a:r>
            <a:r>
              <a:rPr lang="en-US" sz="2000" dirty="0">
                <a:solidFill>
                  <a:schemeClr val="accent2">
                    <a:lumMod val="40000"/>
                    <a:lumOff val="60000"/>
                  </a:schemeClr>
                </a:solidFill>
              </a:rPr>
              <a:t> </a:t>
            </a:r>
          </a:p>
          <a:p>
            <a:pPr marL="0" indent="0" algn="ctr">
              <a:lnSpc>
                <a:spcPts val="2850"/>
              </a:lnSpc>
              <a:buNone/>
            </a:pPr>
            <a:r>
              <a:rPr lang="en-US" sz="2000" dirty="0">
                <a:solidFill>
                  <a:schemeClr val="accent2">
                    <a:lumMod val="40000"/>
                    <a:lumOff val="60000"/>
                  </a:schemeClr>
                </a:solidFill>
              </a:rPr>
              <a:t>Gul Fatima</a:t>
            </a:r>
          </a:p>
          <a:p>
            <a:pPr marL="0" indent="0" algn="ctr">
              <a:lnSpc>
                <a:spcPts val="2850"/>
              </a:lnSpc>
              <a:buNone/>
            </a:pPr>
            <a:r>
              <a:rPr lang="en-US" sz="2000" dirty="0" err="1">
                <a:solidFill>
                  <a:schemeClr val="accent2">
                    <a:lumMod val="40000"/>
                    <a:lumOff val="60000"/>
                  </a:schemeClr>
                </a:solidFill>
              </a:rPr>
              <a:t>Areeba</a:t>
            </a:r>
            <a:r>
              <a:rPr lang="en-US" sz="2000" dirty="0">
                <a:solidFill>
                  <a:schemeClr val="accent2">
                    <a:lumMod val="40000"/>
                    <a:lumOff val="60000"/>
                  </a:schemeClr>
                </a:solidFill>
              </a:rPr>
              <a:t> Asim</a:t>
            </a:r>
          </a:p>
          <a:p>
            <a:pPr marL="0" indent="0" algn="ctr">
              <a:lnSpc>
                <a:spcPts val="2850"/>
              </a:lnSpc>
              <a:buNone/>
            </a:pPr>
            <a:r>
              <a:rPr lang="en-US" sz="2000" dirty="0" err="1">
                <a:solidFill>
                  <a:schemeClr val="accent2">
                    <a:lumMod val="40000"/>
                    <a:lumOff val="60000"/>
                  </a:schemeClr>
                </a:solidFill>
              </a:rPr>
              <a:t>Rizwa</a:t>
            </a:r>
            <a:r>
              <a:rPr lang="en-US" sz="2000" dirty="0">
                <a:solidFill>
                  <a:schemeClr val="accent2">
                    <a:lumMod val="40000"/>
                    <a:lumOff val="60000"/>
                  </a:schemeClr>
                </a:solidFill>
              </a:rPr>
              <a:t> Fatima</a:t>
            </a:r>
          </a:p>
          <a:p>
            <a:pPr marL="0" indent="0" algn="ctr">
              <a:lnSpc>
                <a:spcPts val="2850"/>
              </a:lnSpc>
              <a:buNone/>
            </a:pPr>
            <a:r>
              <a:rPr lang="en-US" sz="2000" dirty="0">
                <a:solidFill>
                  <a:schemeClr val="accent2">
                    <a:lumMod val="40000"/>
                    <a:lumOff val="60000"/>
                  </a:schemeClr>
                </a:solidFill>
              </a:rPr>
              <a:t>Wasif Ali Khan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11254" y="517565"/>
            <a:ext cx="6597491" cy="456605"/>
          </a:xfrm>
          <a:prstGeom prst="rect">
            <a:avLst/>
          </a:prstGeom>
          <a:noFill/>
          <a:ln/>
        </p:spPr>
        <p:txBody>
          <a:bodyPr wrap="none" lIns="0" tIns="0" rIns="0" bIns="0" rtlCol="0" anchor="t"/>
          <a:lstStyle/>
          <a:p>
            <a:pPr marL="0" indent="0">
              <a:lnSpc>
                <a:spcPts val="3550"/>
              </a:lnSpc>
              <a:buNone/>
            </a:pPr>
            <a:r>
              <a:rPr lang="en-US" sz="6000" b="1" u="sng" dirty="0">
                <a:solidFill>
                  <a:schemeClr val="bg2"/>
                </a:solidFill>
                <a:latin typeface="Raleway" pitchFamily="34" charset="0"/>
                <a:ea typeface="Raleway" pitchFamily="34" charset="-122"/>
                <a:cs typeface="Raleway" pitchFamily="34" charset="-120"/>
              </a:rPr>
              <a:t>SWCNT SYNTHESIS METHOD </a:t>
            </a:r>
            <a:endParaRPr lang="en-US" sz="6000" b="1" u="sng" dirty="0">
              <a:solidFill>
                <a:schemeClr val="bg2"/>
              </a:solidFill>
            </a:endParaRPr>
          </a:p>
        </p:txBody>
      </p:sp>
      <p:sp>
        <p:nvSpPr>
          <p:cNvPr id="3" name="Text 1"/>
          <p:cNvSpPr/>
          <p:nvPr/>
        </p:nvSpPr>
        <p:spPr>
          <a:xfrm>
            <a:off x="511254" y="1413875"/>
            <a:ext cx="3067969" cy="402458"/>
          </a:xfrm>
          <a:prstGeom prst="rect">
            <a:avLst/>
          </a:prstGeom>
          <a:solidFill>
            <a:schemeClr val="bg2"/>
          </a:solidFill>
          <a:ln/>
        </p:spPr>
        <p:txBody>
          <a:bodyPr wrap="none" lIns="0" tIns="0" rIns="0" bIns="0" rtlCol="0" anchor="t"/>
          <a:lstStyle/>
          <a:p>
            <a:pPr marL="342900" indent="-342900">
              <a:buFont typeface="+mj-lt"/>
              <a:buAutoNum type="arabicPeriod"/>
            </a:pPr>
            <a:r>
              <a:rPr lang="en-US" sz="2800" b="1" dirty="0">
                <a:solidFill>
                  <a:schemeClr val="accent1">
                    <a:lumMod val="20000"/>
                    <a:lumOff val="80000"/>
                  </a:schemeClr>
                </a:solidFill>
                <a:latin typeface="Raleway" pitchFamily="34" charset="0"/>
                <a:ea typeface="Raleway" pitchFamily="34" charset="-122"/>
                <a:cs typeface="Raleway" pitchFamily="34" charset="-120"/>
              </a:rPr>
              <a:t>SWCNT Growth</a:t>
            </a:r>
            <a:endParaRPr lang="en-US" sz="2800" dirty="0">
              <a:solidFill>
                <a:schemeClr val="accent1">
                  <a:lumMod val="20000"/>
                  <a:lumOff val="80000"/>
                </a:schemeClr>
              </a:solidFill>
            </a:endParaRPr>
          </a:p>
        </p:txBody>
      </p:sp>
      <p:sp>
        <p:nvSpPr>
          <p:cNvPr id="4" name="Text 2"/>
          <p:cNvSpPr/>
          <p:nvPr/>
        </p:nvSpPr>
        <p:spPr>
          <a:xfrm>
            <a:off x="440796" y="1867989"/>
            <a:ext cx="6624399" cy="3122022"/>
          </a:xfrm>
          <a:prstGeom prst="rect">
            <a:avLst/>
          </a:prstGeom>
          <a:noFill/>
          <a:ln/>
        </p:spPr>
        <p:txBody>
          <a:bodyPr wrap="square" lIns="0" tIns="0" rIns="0" bIns="0" rtlCol="0" anchor="t"/>
          <a:lstStyle/>
          <a:p>
            <a:pPr marL="0" indent="0">
              <a:buNone/>
            </a:pPr>
            <a:r>
              <a:rPr lang="en-US" sz="2400" dirty="0"/>
              <a:t>Single-wall carbon nanotubes (SWCNT) are first grown in-house using methane-based thermochemical vapor deposition technique at 900°C and atmospheric pressures using iron and nickel as catalyst metals. The growth is set in the reaction rate–limited regime with high temperatures facilitating high kinetic energy of the gas molecules and with low supply of carbon, allowing the formation of SWCNT</a:t>
            </a:r>
            <a:endParaRPr lang="en-US" sz="2400" dirty="0">
              <a:solidFill>
                <a:schemeClr val="tx2"/>
              </a:solidFill>
            </a:endParaRPr>
          </a:p>
        </p:txBody>
      </p:sp>
      <p:sp>
        <p:nvSpPr>
          <p:cNvPr id="5" name="Text 3"/>
          <p:cNvSpPr/>
          <p:nvPr/>
        </p:nvSpPr>
        <p:spPr>
          <a:xfrm>
            <a:off x="511254" y="5746848"/>
            <a:ext cx="2858963" cy="467439"/>
          </a:xfrm>
          <a:prstGeom prst="rect">
            <a:avLst/>
          </a:prstGeom>
          <a:solidFill>
            <a:schemeClr val="bg2"/>
          </a:solidFill>
          <a:ln/>
        </p:spPr>
        <p:txBody>
          <a:bodyPr wrap="none" lIns="0" tIns="0" rIns="0" bIns="0" rtlCol="0" anchor="t"/>
          <a:lstStyle/>
          <a:p>
            <a:r>
              <a:rPr lang="en-US" sz="2800" b="1" dirty="0">
                <a:solidFill>
                  <a:schemeClr val="accent1">
                    <a:lumMod val="20000"/>
                    <a:lumOff val="80000"/>
                  </a:schemeClr>
                </a:solidFill>
                <a:latin typeface="Raleway" pitchFamily="34" charset="0"/>
                <a:ea typeface="Raleway" pitchFamily="34" charset="-122"/>
                <a:cs typeface="Raleway" pitchFamily="34" charset="-120"/>
              </a:rPr>
              <a:t>2. Purification</a:t>
            </a:r>
            <a:endParaRPr lang="en-US" sz="2800" dirty="0">
              <a:solidFill>
                <a:schemeClr val="accent1">
                  <a:lumMod val="20000"/>
                  <a:lumOff val="80000"/>
                </a:schemeClr>
              </a:solidFill>
            </a:endParaRPr>
          </a:p>
        </p:txBody>
      </p:sp>
      <p:sp>
        <p:nvSpPr>
          <p:cNvPr id="6" name="Text 4"/>
          <p:cNvSpPr/>
          <p:nvPr/>
        </p:nvSpPr>
        <p:spPr>
          <a:xfrm>
            <a:off x="440795" y="6348286"/>
            <a:ext cx="6624399" cy="467439"/>
          </a:xfrm>
          <a:prstGeom prst="rect">
            <a:avLst/>
          </a:prstGeom>
          <a:noFill/>
          <a:ln/>
        </p:spPr>
        <p:txBody>
          <a:bodyPr wrap="square" lIns="0" tIns="0" rIns="0" bIns="0" rtlCol="0" anchor="t"/>
          <a:lstStyle/>
          <a:p>
            <a:pPr marL="0" indent="0">
              <a:buNone/>
            </a:pPr>
            <a:r>
              <a:rPr lang="en-US" sz="2800" dirty="0">
                <a:solidFill>
                  <a:schemeClr val="tx2"/>
                </a:solidFill>
                <a:latin typeface="Roboto" pitchFamily="34" charset="0"/>
                <a:ea typeface="Roboto" pitchFamily="34" charset="-122"/>
                <a:cs typeface="Roboto" pitchFamily="34" charset="-120"/>
              </a:rPr>
              <a:t>The grown SWCNTs are purified by first heating in dry air at 400°C to remove the soot and an acid reflux (3 M HCl for 10 h) to remove the catalyst particles</a:t>
            </a:r>
            <a:endParaRPr lang="en-US" sz="2800" dirty="0">
              <a:solidFill>
                <a:schemeClr val="tx2"/>
              </a:solidFill>
            </a:endParaRPr>
          </a:p>
        </p:txBody>
      </p:sp>
      <p:sp>
        <p:nvSpPr>
          <p:cNvPr id="7" name="Text 5"/>
          <p:cNvSpPr/>
          <p:nvPr/>
        </p:nvSpPr>
        <p:spPr>
          <a:xfrm>
            <a:off x="7499509" y="1339334"/>
            <a:ext cx="4792640" cy="402458"/>
          </a:xfrm>
          <a:prstGeom prst="rect">
            <a:avLst/>
          </a:prstGeom>
          <a:solidFill>
            <a:schemeClr val="bg2"/>
          </a:solidFill>
          <a:ln/>
        </p:spPr>
        <p:txBody>
          <a:bodyPr wrap="none" lIns="0" tIns="0" rIns="0" bIns="0" rtlCol="0" anchor="t"/>
          <a:lstStyle/>
          <a:p>
            <a:pPr marL="0" indent="0">
              <a:buNone/>
            </a:pPr>
            <a:r>
              <a:rPr lang="en-US" sz="2800" b="1" dirty="0">
                <a:solidFill>
                  <a:schemeClr val="tx2"/>
                </a:solidFill>
                <a:latin typeface="Raleway" pitchFamily="34" charset="0"/>
                <a:ea typeface="Raleway" pitchFamily="34" charset="-122"/>
                <a:cs typeface="Raleway" pitchFamily="34" charset="-120"/>
              </a:rPr>
              <a:t>3. SWCNT Sheet Fabrication</a:t>
            </a:r>
            <a:endParaRPr lang="en-US" sz="2800" dirty="0">
              <a:solidFill>
                <a:schemeClr val="tx2"/>
              </a:solidFill>
            </a:endParaRPr>
          </a:p>
        </p:txBody>
      </p:sp>
      <p:sp>
        <p:nvSpPr>
          <p:cNvPr id="8" name="Text 6"/>
          <p:cNvSpPr/>
          <p:nvPr/>
        </p:nvSpPr>
        <p:spPr>
          <a:xfrm>
            <a:off x="7669326" y="1816333"/>
            <a:ext cx="4726944" cy="402458"/>
          </a:xfrm>
          <a:prstGeom prst="rect">
            <a:avLst/>
          </a:prstGeom>
          <a:noFill/>
          <a:ln/>
        </p:spPr>
        <p:txBody>
          <a:bodyPr wrap="none" lIns="0" tIns="0" rIns="0" bIns="0" rtlCol="0" anchor="t"/>
          <a:lstStyle/>
          <a:p>
            <a:pPr marL="457200" indent="-457200">
              <a:buFont typeface="Wingdings" panose="05000000000000000000" pitchFamily="2" charset="2"/>
              <a:buChar char="Ø"/>
            </a:pPr>
            <a:r>
              <a:rPr lang="en-US" sz="2800" b="1" dirty="0">
                <a:solidFill>
                  <a:schemeClr val="bg2">
                    <a:lumMod val="20000"/>
                    <a:lumOff val="80000"/>
                  </a:schemeClr>
                </a:solidFill>
                <a:latin typeface="Raleway" pitchFamily="34" charset="0"/>
                <a:ea typeface="Raleway" pitchFamily="34" charset="-122"/>
                <a:cs typeface="Raleway" pitchFamily="34" charset="-120"/>
              </a:rPr>
              <a:t>Dispersion and Filtration</a:t>
            </a:r>
            <a:endParaRPr lang="en-US" sz="2800" b="1" dirty="0">
              <a:solidFill>
                <a:schemeClr val="bg2">
                  <a:lumMod val="20000"/>
                  <a:lumOff val="80000"/>
                </a:schemeClr>
              </a:solidFill>
            </a:endParaRPr>
          </a:p>
        </p:txBody>
      </p:sp>
      <p:sp>
        <p:nvSpPr>
          <p:cNvPr id="9" name="Text 7"/>
          <p:cNvSpPr/>
          <p:nvPr/>
        </p:nvSpPr>
        <p:spPr>
          <a:xfrm>
            <a:off x="7315200" y="2361885"/>
            <a:ext cx="6627138" cy="2509412"/>
          </a:xfrm>
          <a:prstGeom prst="rect">
            <a:avLst/>
          </a:prstGeom>
          <a:noFill/>
          <a:ln/>
        </p:spPr>
        <p:txBody>
          <a:bodyPr wrap="square" lIns="0" tIns="0" rIns="0" bIns="0" rtlCol="0" anchor="t"/>
          <a:lstStyle/>
          <a:p>
            <a:pPr marL="0" indent="0">
              <a:buNone/>
            </a:pPr>
            <a:r>
              <a:rPr lang="en-US" sz="2400" dirty="0">
                <a:solidFill>
                  <a:schemeClr val="tx2"/>
                </a:solidFill>
                <a:latin typeface="Roboto" pitchFamily="34" charset="0"/>
                <a:ea typeface="Roboto" pitchFamily="34" charset="-122"/>
                <a:cs typeface="Roboto" pitchFamily="34" charset="-120"/>
              </a:rPr>
              <a:t>SWCNT were dispersed in deionized water and a sheet was created by vacuum filtration. The SWCNT sheets were made by vacuum filtration of 20 mL of a 0.6-mg/mL SWCNT suspension through a poly(tetrafluoroethylene) filter (Millipore LS, 47 mm in diameter, 5-µm pores).</a:t>
            </a:r>
            <a:endParaRPr lang="en-US" sz="2400" dirty="0">
              <a:solidFill>
                <a:schemeClr val="tx2"/>
              </a:solidFill>
            </a:endParaRPr>
          </a:p>
        </p:txBody>
      </p:sp>
      <p:sp>
        <p:nvSpPr>
          <p:cNvPr id="10" name="Text 8"/>
          <p:cNvSpPr/>
          <p:nvPr/>
        </p:nvSpPr>
        <p:spPr>
          <a:xfrm>
            <a:off x="7830167" y="4756291"/>
            <a:ext cx="3334107" cy="467439"/>
          </a:xfrm>
          <a:prstGeom prst="rect">
            <a:avLst/>
          </a:prstGeom>
          <a:noFill/>
          <a:ln/>
        </p:spPr>
        <p:txBody>
          <a:bodyPr wrap="none" lIns="0" tIns="0" rIns="0" bIns="0" rtlCol="0" anchor="t"/>
          <a:lstStyle/>
          <a:p>
            <a:pPr marL="457200" indent="-457200">
              <a:buFont typeface="Wingdings" panose="05000000000000000000" pitchFamily="2" charset="2"/>
              <a:buChar char="Ø"/>
            </a:pPr>
            <a:r>
              <a:rPr lang="en-US" sz="2800" b="1" dirty="0">
                <a:solidFill>
                  <a:schemeClr val="bg2">
                    <a:lumMod val="20000"/>
                    <a:lumOff val="80000"/>
                  </a:schemeClr>
                </a:solidFill>
                <a:latin typeface="Raleway" pitchFamily="34" charset="0"/>
                <a:ea typeface="Raleway" pitchFamily="34" charset="-122"/>
                <a:cs typeface="Raleway" pitchFamily="34" charset="-120"/>
              </a:rPr>
              <a:t>Washing and Drying</a:t>
            </a:r>
            <a:endParaRPr lang="en-US" sz="2800" b="1" dirty="0">
              <a:solidFill>
                <a:schemeClr val="bg2">
                  <a:lumMod val="20000"/>
                  <a:lumOff val="80000"/>
                </a:schemeClr>
              </a:solidFill>
            </a:endParaRPr>
          </a:p>
        </p:txBody>
      </p:sp>
      <p:sp>
        <p:nvSpPr>
          <p:cNvPr id="11" name="Text 9"/>
          <p:cNvSpPr/>
          <p:nvPr/>
        </p:nvSpPr>
        <p:spPr>
          <a:xfrm>
            <a:off x="7315200" y="5296482"/>
            <a:ext cx="6627138" cy="1712497"/>
          </a:xfrm>
          <a:prstGeom prst="rect">
            <a:avLst/>
          </a:prstGeom>
          <a:noFill/>
          <a:ln/>
        </p:spPr>
        <p:txBody>
          <a:bodyPr wrap="square" lIns="0" tIns="0" rIns="0" bIns="0" rtlCol="0" anchor="t"/>
          <a:lstStyle/>
          <a:p>
            <a:pPr marL="0" indent="0">
              <a:buNone/>
            </a:pPr>
            <a:r>
              <a:rPr lang="en-US" sz="2400" dirty="0">
                <a:solidFill>
                  <a:schemeClr val="tx2"/>
                </a:solidFill>
                <a:latin typeface="Roboto" pitchFamily="34" charset="0"/>
                <a:ea typeface="Roboto" pitchFamily="34" charset="-122"/>
                <a:cs typeface="Roboto" pitchFamily="34" charset="-120"/>
              </a:rPr>
              <a:t>The SWCNT sheet was washed with 200 mL of deionized water and then 100 mL of methanol to remove residual NaOH and surfactant.</a:t>
            </a:r>
            <a:endParaRPr lang="en-US" sz="2400" dirty="0">
              <a:solidFill>
                <a:schemeClr val="tx2"/>
              </a:solidFill>
            </a:endParaRPr>
          </a:p>
        </p:txBody>
      </p:sp>
      <p:sp>
        <p:nvSpPr>
          <p:cNvPr id="12" name="Text 10"/>
          <p:cNvSpPr/>
          <p:nvPr/>
        </p:nvSpPr>
        <p:spPr>
          <a:xfrm>
            <a:off x="7315200" y="6564084"/>
            <a:ext cx="6627138" cy="1403237"/>
          </a:xfrm>
          <a:prstGeom prst="rect">
            <a:avLst/>
          </a:prstGeom>
          <a:noFill/>
          <a:ln/>
        </p:spPr>
        <p:txBody>
          <a:bodyPr wrap="square" lIns="0" tIns="0" rIns="0" bIns="0" rtlCol="0" anchor="t"/>
          <a:lstStyle/>
          <a:p>
            <a:pPr marL="0" indent="0">
              <a:buNone/>
            </a:pPr>
            <a:r>
              <a:rPr lang="en-US" sz="2400" dirty="0">
                <a:solidFill>
                  <a:schemeClr val="tx2"/>
                </a:solidFill>
                <a:latin typeface="Roboto" pitchFamily="34" charset="0"/>
                <a:ea typeface="Roboto" pitchFamily="34" charset="-122"/>
                <a:cs typeface="Roboto" pitchFamily="34" charset="-120"/>
              </a:rPr>
              <a:t>The sheets were allowed to dry under continued vacuum purge for 1 h before being peeled from the filter</a:t>
            </a:r>
            <a:endParaRPr lang="en-US" sz="2400" dirty="0">
              <a:solidFill>
                <a:schemeClr val="tx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1">
            <a:extLst>
              <a:ext uri="{FF2B5EF4-FFF2-40B4-BE49-F238E27FC236}">
                <a16:creationId xmlns:a16="http://schemas.microsoft.com/office/drawing/2014/main" id="{A9E8C49B-F26B-40FE-8BE8-7A9021C5468B}"/>
              </a:ext>
            </a:extLst>
          </p:cNvPr>
          <p:cNvSpPr/>
          <p:nvPr/>
        </p:nvSpPr>
        <p:spPr>
          <a:xfrm>
            <a:off x="859189" y="502616"/>
            <a:ext cx="5085480" cy="471901"/>
          </a:xfrm>
          <a:prstGeom prst="rect">
            <a:avLst/>
          </a:prstGeom>
          <a:solidFill>
            <a:schemeClr val="bg2"/>
          </a:solidFill>
          <a:ln/>
        </p:spPr>
        <p:txBody>
          <a:bodyPr wrap="none" lIns="0" tIns="0" rIns="0" bIns="0" rtlCol="0" anchor="t"/>
          <a:lstStyle/>
          <a:p>
            <a:pPr marL="0" indent="0">
              <a:buNone/>
            </a:pPr>
            <a:r>
              <a:rPr lang="en-US" sz="2800" b="1" dirty="0">
                <a:solidFill>
                  <a:schemeClr val="tx2"/>
                </a:solidFill>
                <a:latin typeface="Raleway" pitchFamily="34" charset="0"/>
                <a:ea typeface="Raleway" pitchFamily="34" charset="-122"/>
                <a:cs typeface="Raleway" pitchFamily="34" charset="-120"/>
              </a:rPr>
              <a:t>4. Cell Culture and Treatment</a:t>
            </a:r>
            <a:endParaRPr lang="en-US" sz="2800" dirty="0">
              <a:solidFill>
                <a:schemeClr val="tx2"/>
              </a:solidFill>
            </a:endParaRPr>
          </a:p>
        </p:txBody>
      </p:sp>
      <p:sp>
        <p:nvSpPr>
          <p:cNvPr id="3" name="Text 12">
            <a:extLst>
              <a:ext uri="{FF2B5EF4-FFF2-40B4-BE49-F238E27FC236}">
                <a16:creationId xmlns:a16="http://schemas.microsoft.com/office/drawing/2014/main" id="{B54475EE-FC60-4E98-8226-02DF4B351068}"/>
              </a:ext>
            </a:extLst>
          </p:cNvPr>
          <p:cNvSpPr/>
          <p:nvPr/>
        </p:nvSpPr>
        <p:spPr>
          <a:xfrm>
            <a:off x="1185717" y="1183995"/>
            <a:ext cx="3830420" cy="434812"/>
          </a:xfrm>
          <a:prstGeom prst="rect">
            <a:avLst/>
          </a:prstGeom>
          <a:noFill/>
          <a:ln/>
        </p:spPr>
        <p:txBody>
          <a:bodyPr wrap="none" lIns="0" tIns="0" rIns="0" bIns="0" rtlCol="0" anchor="t"/>
          <a:lstStyle/>
          <a:p>
            <a:pPr marL="342900" indent="-342900">
              <a:buFont typeface="Wingdings" panose="05000000000000000000" pitchFamily="2" charset="2"/>
              <a:buChar char="Ø"/>
            </a:pPr>
            <a:r>
              <a:rPr lang="en-US" sz="2800" b="1" dirty="0">
                <a:solidFill>
                  <a:schemeClr val="bg2">
                    <a:lumMod val="20000"/>
                    <a:lumOff val="80000"/>
                  </a:schemeClr>
                </a:solidFill>
                <a:latin typeface="Raleway" pitchFamily="34" charset="0"/>
                <a:ea typeface="Raleway" pitchFamily="34" charset="-122"/>
                <a:cs typeface="Raleway" pitchFamily="34" charset="-120"/>
              </a:rPr>
              <a:t>BT474 Breast Cancer Cells</a:t>
            </a:r>
            <a:endParaRPr lang="en-US" sz="2800" b="1" dirty="0">
              <a:solidFill>
                <a:schemeClr val="bg2">
                  <a:lumMod val="20000"/>
                  <a:lumOff val="80000"/>
                </a:schemeClr>
              </a:solidFill>
            </a:endParaRPr>
          </a:p>
        </p:txBody>
      </p:sp>
      <p:sp>
        <p:nvSpPr>
          <p:cNvPr id="4" name="Text 13">
            <a:extLst>
              <a:ext uri="{FF2B5EF4-FFF2-40B4-BE49-F238E27FC236}">
                <a16:creationId xmlns:a16="http://schemas.microsoft.com/office/drawing/2014/main" id="{185DB538-0C33-44E6-9052-19F49063B539}"/>
              </a:ext>
            </a:extLst>
          </p:cNvPr>
          <p:cNvSpPr/>
          <p:nvPr/>
        </p:nvSpPr>
        <p:spPr>
          <a:xfrm>
            <a:off x="689372" y="1828284"/>
            <a:ext cx="6625828" cy="934879"/>
          </a:xfrm>
          <a:prstGeom prst="rect">
            <a:avLst/>
          </a:prstGeom>
          <a:noFill/>
          <a:ln/>
        </p:spPr>
        <p:txBody>
          <a:bodyPr wrap="square" lIns="0" tIns="0" rIns="0" bIns="0" rtlCol="0" anchor="t"/>
          <a:lstStyle/>
          <a:p>
            <a:pPr marL="0" indent="0">
              <a:buNone/>
            </a:pPr>
            <a:r>
              <a:rPr lang="en-US" sz="2400" dirty="0">
                <a:solidFill>
                  <a:schemeClr val="tx2"/>
                </a:solidFill>
                <a:latin typeface="Roboto" pitchFamily="34" charset="0"/>
                <a:ea typeface="Roboto" pitchFamily="34" charset="-122"/>
                <a:cs typeface="Roboto" pitchFamily="34" charset="-120"/>
              </a:rPr>
              <a:t>Two 1-mm wells, 1 mm apart, were created on the SWCNT sheet as sites to deposit 1.0 µL aliquots of approx 1 × 105 BT474 breast cancer cells freshly resuspended in PBS after release from culture dishes. Clusters of BT474 cells on the bottoms of the wells were stained with Trypan blue dye to investigate membrane permeability and cell damage before and after light exposure</a:t>
            </a:r>
            <a:endParaRPr lang="en-US" sz="2400" dirty="0">
              <a:solidFill>
                <a:schemeClr val="tx2"/>
              </a:solidFill>
            </a:endParaRPr>
          </a:p>
        </p:txBody>
      </p:sp>
      <p:sp>
        <p:nvSpPr>
          <p:cNvPr id="5" name="Text 14">
            <a:extLst>
              <a:ext uri="{FF2B5EF4-FFF2-40B4-BE49-F238E27FC236}">
                <a16:creationId xmlns:a16="http://schemas.microsoft.com/office/drawing/2014/main" id="{CD2C44E9-7955-4F60-8871-495DCA4D2330}"/>
              </a:ext>
            </a:extLst>
          </p:cNvPr>
          <p:cNvSpPr/>
          <p:nvPr/>
        </p:nvSpPr>
        <p:spPr>
          <a:xfrm>
            <a:off x="1534312" y="5352316"/>
            <a:ext cx="2541299" cy="467439"/>
          </a:xfrm>
          <a:prstGeom prst="rect">
            <a:avLst/>
          </a:prstGeom>
          <a:noFill/>
          <a:ln/>
        </p:spPr>
        <p:txBody>
          <a:bodyPr wrap="none" lIns="0" tIns="0" rIns="0" bIns="0" rtlCol="0" anchor="t"/>
          <a:lstStyle/>
          <a:p>
            <a:pPr marL="342900" indent="-342900">
              <a:buFont typeface="Wingdings" panose="05000000000000000000" pitchFamily="2" charset="2"/>
              <a:buChar char="Ø"/>
            </a:pPr>
            <a:r>
              <a:rPr lang="en-US" sz="2800" b="1" dirty="0">
                <a:solidFill>
                  <a:schemeClr val="bg2">
                    <a:lumMod val="20000"/>
                    <a:lumOff val="80000"/>
                  </a:schemeClr>
                </a:solidFill>
                <a:latin typeface="Raleway" pitchFamily="34" charset="0"/>
                <a:ea typeface="Raleway" pitchFamily="34" charset="-122"/>
                <a:cs typeface="Raleway" pitchFamily="34" charset="-120"/>
              </a:rPr>
              <a:t>Light Exposure</a:t>
            </a:r>
            <a:endParaRPr lang="en-US" sz="2800" b="1" dirty="0">
              <a:solidFill>
                <a:schemeClr val="bg2">
                  <a:lumMod val="20000"/>
                  <a:lumOff val="80000"/>
                </a:schemeClr>
              </a:solidFill>
            </a:endParaRPr>
          </a:p>
        </p:txBody>
      </p:sp>
      <p:sp>
        <p:nvSpPr>
          <p:cNvPr id="6" name="Text 15">
            <a:extLst>
              <a:ext uri="{FF2B5EF4-FFF2-40B4-BE49-F238E27FC236}">
                <a16:creationId xmlns:a16="http://schemas.microsoft.com/office/drawing/2014/main" id="{F2C4B4C6-049B-4FAE-A303-41736D028A8F}"/>
              </a:ext>
            </a:extLst>
          </p:cNvPr>
          <p:cNvSpPr/>
          <p:nvPr/>
        </p:nvSpPr>
        <p:spPr>
          <a:xfrm>
            <a:off x="689372" y="6062457"/>
            <a:ext cx="6625828" cy="467439"/>
          </a:xfrm>
          <a:prstGeom prst="rect">
            <a:avLst/>
          </a:prstGeom>
          <a:noFill/>
          <a:ln/>
        </p:spPr>
        <p:txBody>
          <a:bodyPr wrap="square" lIns="0" tIns="0" rIns="0" bIns="0" rtlCol="0" anchor="t"/>
          <a:lstStyle/>
          <a:p>
            <a:pPr marL="0" indent="0">
              <a:buNone/>
            </a:pPr>
            <a:r>
              <a:rPr lang="en-US" sz="2400" dirty="0">
                <a:solidFill>
                  <a:schemeClr val="tx2"/>
                </a:solidFill>
                <a:latin typeface="Roboto" pitchFamily="34" charset="0"/>
                <a:ea typeface="Roboto" pitchFamily="34" charset="-122"/>
                <a:cs typeface="Roboto" pitchFamily="34" charset="-120"/>
              </a:rPr>
              <a:t>One well is exposed to 800 nm laser light at 200 mW/cm2 for 60 seconds. This targeted light exposure is intended to activate the SWCNT nanobombs, inducing cell damage.</a:t>
            </a:r>
            <a:endParaRPr lang="en-US" sz="2400" dirty="0">
              <a:solidFill>
                <a:schemeClr val="tx2"/>
              </a:solidFill>
            </a:endParaRPr>
          </a:p>
        </p:txBody>
      </p:sp>
      <p:sp>
        <p:nvSpPr>
          <p:cNvPr id="7" name="Text 16">
            <a:extLst>
              <a:ext uri="{FF2B5EF4-FFF2-40B4-BE49-F238E27FC236}">
                <a16:creationId xmlns:a16="http://schemas.microsoft.com/office/drawing/2014/main" id="{0096CF79-3A63-42E0-8AAC-B675408F253A}"/>
              </a:ext>
            </a:extLst>
          </p:cNvPr>
          <p:cNvSpPr/>
          <p:nvPr/>
        </p:nvSpPr>
        <p:spPr>
          <a:xfrm>
            <a:off x="7930397" y="507584"/>
            <a:ext cx="5840814" cy="466933"/>
          </a:xfrm>
          <a:prstGeom prst="rect">
            <a:avLst/>
          </a:prstGeom>
          <a:solidFill>
            <a:schemeClr val="bg2"/>
          </a:solidFill>
          <a:ln/>
        </p:spPr>
        <p:txBody>
          <a:bodyPr wrap="none" lIns="0" tIns="0" rIns="0" bIns="0" rtlCol="0" anchor="t"/>
          <a:lstStyle/>
          <a:p>
            <a:pPr marL="0" indent="0">
              <a:buNone/>
            </a:pPr>
            <a:r>
              <a:rPr lang="en-US" sz="2800" b="1" dirty="0">
                <a:solidFill>
                  <a:schemeClr val="tx2"/>
                </a:solidFill>
                <a:latin typeface="Raleway" pitchFamily="34" charset="0"/>
                <a:ea typeface="Raleway" pitchFamily="34" charset="-122"/>
                <a:cs typeface="Raleway" pitchFamily="34" charset="-120"/>
              </a:rPr>
              <a:t>5. SWCNT Dispersion and Delivery</a:t>
            </a:r>
            <a:endParaRPr lang="en-US" sz="2800" dirty="0">
              <a:solidFill>
                <a:schemeClr val="tx2"/>
              </a:solidFill>
            </a:endParaRPr>
          </a:p>
        </p:txBody>
      </p:sp>
      <p:sp>
        <p:nvSpPr>
          <p:cNvPr id="8" name="Text 17">
            <a:extLst>
              <a:ext uri="{FF2B5EF4-FFF2-40B4-BE49-F238E27FC236}">
                <a16:creationId xmlns:a16="http://schemas.microsoft.com/office/drawing/2014/main" id="{BD8222D0-531B-414B-9D09-1EFBBAB39EBE}"/>
              </a:ext>
            </a:extLst>
          </p:cNvPr>
          <p:cNvSpPr/>
          <p:nvPr/>
        </p:nvSpPr>
        <p:spPr>
          <a:xfrm>
            <a:off x="8815522" y="1183995"/>
            <a:ext cx="2732043" cy="370098"/>
          </a:xfrm>
          <a:prstGeom prst="rect">
            <a:avLst/>
          </a:prstGeom>
          <a:noFill/>
          <a:ln/>
        </p:spPr>
        <p:txBody>
          <a:bodyPr wrap="none" lIns="0" tIns="0" rIns="0" bIns="0" rtlCol="0" anchor="t"/>
          <a:lstStyle/>
          <a:p>
            <a:pPr marL="342900" indent="-342900">
              <a:buFont typeface="Wingdings" panose="05000000000000000000" pitchFamily="2" charset="2"/>
              <a:buChar char="Ø"/>
            </a:pPr>
            <a:r>
              <a:rPr lang="en-US" sz="2800" b="1" dirty="0">
                <a:solidFill>
                  <a:schemeClr val="bg2">
                    <a:lumMod val="20000"/>
                    <a:lumOff val="80000"/>
                  </a:schemeClr>
                </a:solidFill>
                <a:latin typeface="Raleway" pitchFamily="34" charset="0"/>
                <a:ea typeface="Raleway" pitchFamily="34" charset="-122"/>
                <a:cs typeface="Raleway" pitchFamily="34" charset="-120"/>
              </a:rPr>
              <a:t>SWCNT Dispersion</a:t>
            </a:r>
            <a:endParaRPr lang="en-US" sz="2800" b="1" dirty="0">
              <a:solidFill>
                <a:schemeClr val="bg2">
                  <a:lumMod val="20000"/>
                  <a:lumOff val="80000"/>
                </a:schemeClr>
              </a:solidFill>
            </a:endParaRPr>
          </a:p>
        </p:txBody>
      </p:sp>
      <p:sp>
        <p:nvSpPr>
          <p:cNvPr id="9" name="Text 18">
            <a:extLst>
              <a:ext uri="{FF2B5EF4-FFF2-40B4-BE49-F238E27FC236}">
                <a16:creationId xmlns:a16="http://schemas.microsoft.com/office/drawing/2014/main" id="{FED18322-F59C-43A4-82AC-829A3FCDBC64}"/>
              </a:ext>
            </a:extLst>
          </p:cNvPr>
          <p:cNvSpPr/>
          <p:nvPr/>
        </p:nvSpPr>
        <p:spPr>
          <a:xfrm>
            <a:off x="7848873" y="1828284"/>
            <a:ext cx="6625828" cy="467439"/>
          </a:xfrm>
          <a:prstGeom prst="rect">
            <a:avLst/>
          </a:prstGeom>
          <a:noFill/>
          <a:ln/>
        </p:spPr>
        <p:txBody>
          <a:bodyPr wrap="square" lIns="0" tIns="0" rIns="0" bIns="0" rtlCol="0" anchor="t"/>
          <a:lstStyle/>
          <a:p>
            <a:pPr marL="0" indent="0">
              <a:buNone/>
            </a:pPr>
            <a:r>
              <a:rPr lang="en-US" sz="2400" dirty="0">
                <a:solidFill>
                  <a:schemeClr val="tx2"/>
                </a:solidFill>
                <a:latin typeface="Roboto" pitchFamily="34" charset="0"/>
                <a:ea typeface="Roboto" pitchFamily="34" charset="-122"/>
                <a:cs typeface="Roboto" pitchFamily="34" charset="-120"/>
              </a:rPr>
              <a:t>0.1 µg of SWCNT were dispersed in PBS solution and agitated for 24 h until all the SWCNT were dispersed. The SWCNT in PBS do not precipitate even after 24 h and are quite stable.</a:t>
            </a:r>
            <a:endParaRPr lang="en-US" sz="2400" dirty="0">
              <a:solidFill>
                <a:schemeClr val="tx2"/>
              </a:solidFill>
            </a:endParaRPr>
          </a:p>
        </p:txBody>
      </p:sp>
      <p:sp>
        <p:nvSpPr>
          <p:cNvPr id="10" name="Text 19">
            <a:extLst>
              <a:ext uri="{FF2B5EF4-FFF2-40B4-BE49-F238E27FC236}">
                <a16:creationId xmlns:a16="http://schemas.microsoft.com/office/drawing/2014/main" id="{179AC8C7-D317-4B72-931F-D88CDC3BBA73}"/>
              </a:ext>
            </a:extLst>
          </p:cNvPr>
          <p:cNvSpPr/>
          <p:nvPr/>
        </p:nvSpPr>
        <p:spPr>
          <a:xfrm>
            <a:off x="8985340" y="3556984"/>
            <a:ext cx="1826062" cy="228243"/>
          </a:xfrm>
          <a:prstGeom prst="rect">
            <a:avLst/>
          </a:prstGeom>
          <a:noFill/>
          <a:ln/>
        </p:spPr>
        <p:txBody>
          <a:bodyPr wrap="none" lIns="0" tIns="0" rIns="0" bIns="0" rtlCol="0" anchor="t"/>
          <a:lstStyle/>
          <a:p>
            <a:pPr marL="457200" indent="-457200">
              <a:buFont typeface="Wingdings" panose="05000000000000000000" pitchFamily="2" charset="2"/>
              <a:buChar char="Ø"/>
            </a:pPr>
            <a:r>
              <a:rPr lang="en-US" sz="2800" b="1" dirty="0">
                <a:solidFill>
                  <a:schemeClr val="bg2">
                    <a:lumMod val="20000"/>
                    <a:lumOff val="80000"/>
                  </a:schemeClr>
                </a:solidFill>
                <a:latin typeface="Raleway" pitchFamily="34" charset="0"/>
                <a:ea typeface="Raleway" pitchFamily="34" charset="-122"/>
                <a:cs typeface="Raleway" pitchFamily="34" charset="-120"/>
              </a:rPr>
              <a:t>Targeted Delivery</a:t>
            </a:r>
            <a:endParaRPr lang="en-US" sz="2800" b="1" dirty="0">
              <a:solidFill>
                <a:schemeClr val="bg2">
                  <a:lumMod val="20000"/>
                  <a:lumOff val="80000"/>
                </a:schemeClr>
              </a:solidFill>
            </a:endParaRPr>
          </a:p>
        </p:txBody>
      </p:sp>
      <p:sp>
        <p:nvSpPr>
          <p:cNvPr id="11" name="Text 20">
            <a:extLst>
              <a:ext uri="{FF2B5EF4-FFF2-40B4-BE49-F238E27FC236}">
                <a16:creationId xmlns:a16="http://schemas.microsoft.com/office/drawing/2014/main" id="{66AF7DEB-9DD1-41E1-BE13-EF94E1970552}"/>
              </a:ext>
            </a:extLst>
          </p:cNvPr>
          <p:cNvSpPr/>
          <p:nvPr/>
        </p:nvSpPr>
        <p:spPr>
          <a:xfrm>
            <a:off x="7848873" y="4345329"/>
            <a:ext cx="6625828" cy="701159"/>
          </a:xfrm>
          <a:prstGeom prst="rect">
            <a:avLst/>
          </a:prstGeom>
          <a:noFill/>
          <a:ln/>
        </p:spPr>
        <p:txBody>
          <a:bodyPr wrap="square" lIns="0" tIns="0" rIns="0" bIns="0" rtlCol="0" anchor="t"/>
          <a:lstStyle/>
          <a:p>
            <a:pPr marL="0" indent="0">
              <a:buNone/>
            </a:pPr>
            <a:r>
              <a:rPr lang="en-US" sz="2400" dirty="0">
                <a:solidFill>
                  <a:schemeClr val="tx2"/>
                </a:solidFill>
                <a:latin typeface="Roboto" pitchFamily="34" charset="0"/>
                <a:ea typeface="Roboto" pitchFamily="34" charset="-122"/>
                <a:cs typeface="Roboto" pitchFamily="34" charset="-120"/>
              </a:rPr>
              <a:t>The dispersed SWCNT suspension is then directly adsorbed onto the center of a larger cluster of BT474 cells that has been treated with Trypan blue dye and light. This targeted delivery allows for localized cell killing.</a:t>
            </a:r>
            <a:endParaRPr lang="en-US" sz="2400" dirty="0">
              <a:solidFill>
                <a:schemeClr val="tx2"/>
              </a:solidFill>
            </a:endParaRPr>
          </a:p>
        </p:txBody>
      </p:sp>
    </p:spTree>
    <p:extLst>
      <p:ext uri="{BB962C8B-B14F-4D97-AF65-F5344CB8AC3E}">
        <p14:creationId xmlns:p14="http://schemas.microsoft.com/office/powerpoint/2010/main" val="2701917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1719" y="1041744"/>
            <a:ext cx="9683948" cy="708779"/>
          </a:xfrm>
          <a:prstGeom prst="rect">
            <a:avLst/>
          </a:prstGeom>
          <a:noFill/>
          <a:ln/>
        </p:spPr>
        <p:txBody>
          <a:bodyPr wrap="none" lIns="0" tIns="0" rIns="0" bIns="0" rtlCol="0" anchor="t"/>
          <a:lstStyle/>
          <a:p>
            <a:pPr marL="0" indent="0">
              <a:lnSpc>
                <a:spcPts val="5550"/>
              </a:lnSpc>
              <a:buNone/>
            </a:pPr>
            <a:r>
              <a:rPr lang="en-US" sz="6000" b="1" u="sng" dirty="0">
                <a:solidFill>
                  <a:schemeClr val="bg2"/>
                </a:solidFill>
                <a:latin typeface="Raleway" pitchFamily="34" charset="0"/>
                <a:ea typeface="Raleway" pitchFamily="34" charset="-122"/>
                <a:cs typeface="Raleway" pitchFamily="34" charset="-120"/>
              </a:rPr>
              <a:t>Nanobomb Activation and Cell Death</a:t>
            </a:r>
            <a:endParaRPr lang="en-US" sz="6000" b="1" u="sng" dirty="0">
              <a:solidFill>
                <a:schemeClr val="bg2"/>
              </a:solidFill>
            </a:endParaRPr>
          </a:p>
        </p:txBody>
      </p:sp>
      <p:pic>
        <p:nvPicPr>
          <p:cNvPr id="3" name="Image 0" descr="preencoded.png"/>
          <p:cNvPicPr>
            <a:picLocks noChangeAspect="1"/>
          </p:cNvPicPr>
          <p:nvPr/>
        </p:nvPicPr>
        <p:blipFill>
          <a:blip r:embed="rId3"/>
          <a:stretch>
            <a:fillRect/>
          </a:stretch>
        </p:blipFill>
        <p:spPr>
          <a:xfrm>
            <a:off x="3247430" y="2504599"/>
            <a:ext cx="1614011" cy="807958"/>
          </a:xfrm>
          <a:prstGeom prst="rect">
            <a:avLst/>
          </a:prstGeom>
        </p:spPr>
      </p:pic>
      <p:sp>
        <p:nvSpPr>
          <p:cNvPr id="4" name="Text 1"/>
          <p:cNvSpPr/>
          <p:nvPr/>
        </p:nvSpPr>
        <p:spPr>
          <a:xfrm>
            <a:off x="3993713" y="2768918"/>
            <a:ext cx="121325" cy="453509"/>
          </a:xfrm>
          <a:prstGeom prst="rect">
            <a:avLst/>
          </a:prstGeom>
          <a:noFill/>
          <a:ln/>
        </p:spPr>
        <p:txBody>
          <a:bodyPr wrap="none" lIns="0" tIns="0" rIns="0" bIns="0" rtlCol="0" anchor="t"/>
          <a:lstStyle/>
          <a:p>
            <a:pPr marL="0" indent="0" algn="ctr">
              <a:lnSpc>
                <a:spcPts val="3550"/>
              </a:lnSpc>
              <a:buNone/>
            </a:pPr>
            <a:r>
              <a:rPr lang="en-US" sz="2800" b="1" dirty="0">
                <a:solidFill>
                  <a:schemeClr val="bg2"/>
                </a:solidFill>
                <a:latin typeface="Raleway" pitchFamily="34" charset="0"/>
                <a:ea typeface="Raleway" pitchFamily="34" charset="-122"/>
                <a:cs typeface="Raleway" pitchFamily="34" charset="-120"/>
              </a:rPr>
              <a:t>1</a:t>
            </a:r>
            <a:endParaRPr lang="en-US" sz="2800" b="1" dirty="0">
              <a:solidFill>
                <a:schemeClr val="bg2"/>
              </a:solidFill>
            </a:endParaRPr>
          </a:p>
        </p:txBody>
      </p:sp>
      <p:sp>
        <p:nvSpPr>
          <p:cNvPr id="5" name="Text 2"/>
          <p:cNvSpPr/>
          <p:nvPr/>
        </p:nvSpPr>
        <p:spPr>
          <a:xfrm>
            <a:off x="5088255" y="2731413"/>
            <a:ext cx="2158722" cy="354330"/>
          </a:xfrm>
          <a:prstGeom prst="rect">
            <a:avLst/>
          </a:prstGeom>
          <a:noFill/>
          <a:ln/>
        </p:spPr>
        <p:txBody>
          <a:bodyPr wrap="none" lIns="0" tIns="0" rIns="0" bIns="0" rtlCol="0" anchor="t"/>
          <a:lstStyle/>
          <a:p>
            <a:pPr marL="0" indent="0" algn="l">
              <a:lnSpc>
                <a:spcPts val="2750"/>
              </a:lnSpc>
              <a:buNone/>
            </a:pPr>
            <a:r>
              <a:rPr lang="en-US" sz="2800" dirty="0">
                <a:solidFill>
                  <a:schemeClr val="tx2"/>
                </a:solidFill>
                <a:latin typeface="Raleway" pitchFamily="34" charset="0"/>
                <a:ea typeface="Raleway" pitchFamily="34" charset="-122"/>
                <a:cs typeface="Raleway" pitchFamily="34" charset="-120"/>
              </a:rPr>
              <a:t>Light Absorption</a:t>
            </a:r>
            <a:endParaRPr lang="en-US" sz="2800" dirty="0">
              <a:solidFill>
                <a:schemeClr val="tx2"/>
              </a:solidFill>
            </a:endParaRPr>
          </a:p>
        </p:txBody>
      </p:sp>
      <p:sp>
        <p:nvSpPr>
          <p:cNvPr id="6" name="Shape 3"/>
          <p:cNvSpPr/>
          <p:nvPr/>
        </p:nvSpPr>
        <p:spPr>
          <a:xfrm>
            <a:off x="4918115" y="3325654"/>
            <a:ext cx="8861822" cy="15240"/>
          </a:xfrm>
          <a:prstGeom prst="roundRect">
            <a:avLst>
              <a:gd name="adj" fmla="val 625116"/>
            </a:avLst>
          </a:prstGeom>
          <a:solidFill>
            <a:srgbClr val="C7C7D0"/>
          </a:solidFill>
          <a:ln/>
        </p:spPr>
      </p:sp>
      <p:pic>
        <p:nvPicPr>
          <p:cNvPr id="7" name="Image 1" descr="preencoded.png"/>
          <p:cNvPicPr>
            <a:picLocks noChangeAspect="1"/>
          </p:cNvPicPr>
          <p:nvPr/>
        </p:nvPicPr>
        <p:blipFill>
          <a:blip r:embed="rId4"/>
          <a:stretch>
            <a:fillRect/>
          </a:stretch>
        </p:blipFill>
        <p:spPr>
          <a:xfrm>
            <a:off x="2440424" y="3369231"/>
            <a:ext cx="3228022" cy="807958"/>
          </a:xfrm>
          <a:prstGeom prst="rect">
            <a:avLst/>
          </a:prstGeom>
        </p:spPr>
      </p:pic>
      <p:sp>
        <p:nvSpPr>
          <p:cNvPr id="8" name="Text 4"/>
          <p:cNvSpPr/>
          <p:nvPr/>
        </p:nvSpPr>
        <p:spPr>
          <a:xfrm>
            <a:off x="3980617" y="3546396"/>
            <a:ext cx="147637" cy="453509"/>
          </a:xfrm>
          <a:prstGeom prst="rect">
            <a:avLst/>
          </a:prstGeom>
          <a:noFill/>
          <a:ln/>
        </p:spPr>
        <p:txBody>
          <a:bodyPr wrap="none" lIns="0" tIns="0" rIns="0" bIns="0" rtlCol="0" anchor="t"/>
          <a:lstStyle/>
          <a:p>
            <a:pPr marL="0" indent="0" algn="ctr">
              <a:lnSpc>
                <a:spcPts val="3550"/>
              </a:lnSpc>
              <a:buNone/>
            </a:pPr>
            <a:r>
              <a:rPr lang="en-US" sz="2800" b="1" dirty="0">
                <a:solidFill>
                  <a:schemeClr val="bg2"/>
                </a:solidFill>
                <a:latin typeface="Raleway" pitchFamily="34" charset="0"/>
                <a:ea typeface="Raleway" pitchFamily="34" charset="-122"/>
                <a:cs typeface="Raleway" pitchFamily="34" charset="-120"/>
              </a:rPr>
              <a:t>2</a:t>
            </a:r>
            <a:endParaRPr lang="en-US" sz="2800" b="1" dirty="0">
              <a:solidFill>
                <a:schemeClr val="bg2"/>
              </a:solidFill>
            </a:endParaRPr>
          </a:p>
        </p:txBody>
      </p:sp>
      <p:sp>
        <p:nvSpPr>
          <p:cNvPr id="9" name="Text 5"/>
          <p:cNvSpPr/>
          <p:nvPr/>
        </p:nvSpPr>
        <p:spPr>
          <a:xfrm>
            <a:off x="5895261" y="3596045"/>
            <a:ext cx="2137172" cy="354330"/>
          </a:xfrm>
          <a:prstGeom prst="rect">
            <a:avLst/>
          </a:prstGeom>
          <a:noFill/>
          <a:ln/>
        </p:spPr>
        <p:txBody>
          <a:bodyPr wrap="none" lIns="0" tIns="0" rIns="0" bIns="0" rtlCol="0" anchor="t"/>
          <a:lstStyle/>
          <a:p>
            <a:pPr marL="0" indent="0" algn="l">
              <a:lnSpc>
                <a:spcPts val="2750"/>
              </a:lnSpc>
              <a:buNone/>
            </a:pPr>
            <a:r>
              <a:rPr lang="en-US" sz="2800" dirty="0">
                <a:solidFill>
                  <a:schemeClr val="tx2"/>
                </a:solidFill>
                <a:latin typeface="Raleway" pitchFamily="34" charset="0"/>
                <a:ea typeface="Raleway" pitchFamily="34" charset="-122"/>
                <a:cs typeface="Raleway" pitchFamily="34" charset="-120"/>
              </a:rPr>
              <a:t>Heat Generation</a:t>
            </a:r>
            <a:endParaRPr lang="en-US" sz="2800" dirty="0">
              <a:solidFill>
                <a:schemeClr val="tx2"/>
              </a:solidFill>
            </a:endParaRPr>
          </a:p>
        </p:txBody>
      </p:sp>
      <p:sp>
        <p:nvSpPr>
          <p:cNvPr id="10" name="Shape 6"/>
          <p:cNvSpPr/>
          <p:nvPr/>
        </p:nvSpPr>
        <p:spPr>
          <a:xfrm>
            <a:off x="5725120" y="4190286"/>
            <a:ext cx="8054816" cy="15240"/>
          </a:xfrm>
          <a:prstGeom prst="roundRect">
            <a:avLst>
              <a:gd name="adj" fmla="val 625116"/>
            </a:avLst>
          </a:prstGeom>
          <a:solidFill>
            <a:srgbClr val="C7C7D0"/>
          </a:solidFill>
          <a:ln/>
        </p:spPr>
      </p:sp>
      <p:pic>
        <p:nvPicPr>
          <p:cNvPr id="11" name="Image 2" descr="preencoded.png"/>
          <p:cNvPicPr>
            <a:picLocks noChangeAspect="1"/>
          </p:cNvPicPr>
          <p:nvPr/>
        </p:nvPicPr>
        <p:blipFill>
          <a:blip r:embed="rId5"/>
          <a:stretch>
            <a:fillRect/>
          </a:stretch>
        </p:blipFill>
        <p:spPr>
          <a:xfrm>
            <a:off x="1633418" y="4233863"/>
            <a:ext cx="4842034" cy="807958"/>
          </a:xfrm>
          <a:prstGeom prst="rect">
            <a:avLst/>
          </a:prstGeom>
        </p:spPr>
      </p:pic>
      <p:sp>
        <p:nvSpPr>
          <p:cNvPr id="12" name="Text 7"/>
          <p:cNvSpPr/>
          <p:nvPr/>
        </p:nvSpPr>
        <p:spPr>
          <a:xfrm>
            <a:off x="3978712" y="4411028"/>
            <a:ext cx="151328" cy="453509"/>
          </a:xfrm>
          <a:prstGeom prst="rect">
            <a:avLst/>
          </a:prstGeom>
          <a:noFill/>
          <a:ln/>
        </p:spPr>
        <p:txBody>
          <a:bodyPr wrap="none" lIns="0" tIns="0" rIns="0" bIns="0" rtlCol="0" anchor="t"/>
          <a:lstStyle/>
          <a:p>
            <a:pPr marL="0" indent="0" algn="ctr">
              <a:lnSpc>
                <a:spcPts val="3550"/>
              </a:lnSpc>
              <a:buNone/>
            </a:pPr>
            <a:r>
              <a:rPr lang="en-US" sz="2800" b="1" dirty="0">
                <a:solidFill>
                  <a:schemeClr val="bg2"/>
                </a:solidFill>
                <a:latin typeface="Raleway" pitchFamily="34" charset="0"/>
                <a:ea typeface="Raleway" pitchFamily="34" charset="-122"/>
                <a:cs typeface="Raleway" pitchFamily="34" charset="-120"/>
              </a:rPr>
              <a:t>3</a:t>
            </a:r>
            <a:endParaRPr lang="en-US" sz="2800" b="1" dirty="0">
              <a:solidFill>
                <a:schemeClr val="bg2"/>
              </a:solidFill>
            </a:endParaRPr>
          </a:p>
        </p:txBody>
      </p:sp>
      <p:sp>
        <p:nvSpPr>
          <p:cNvPr id="13" name="Text 8"/>
          <p:cNvSpPr/>
          <p:nvPr/>
        </p:nvSpPr>
        <p:spPr>
          <a:xfrm>
            <a:off x="6702266" y="4460677"/>
            <a:ext cx="3195876" cy="354330"/>
          </a:xfrm>
          <a:prstGeom prst="rect">
            <a:avLst/>
          </a:prstGeom>
          <a:noFill/>
          <a:ln/>
        </p:spPr>
        <p:txBody>
          <a:bodyPr wrap="none" lIns="0" tIns="0" rIns="0" bIns="0" rtlCol="0" anchor="t"/>
          <a:lstStyle/>
          <a:p>
            <a:pPr marL="0" indent="0" algn="l">
              <a:lnSpc>
                <a:spcPts val="2750"/>
              </a:lnSpc>
              <a:buNone/>
            </a:pPr>
            <a:r>
              <a:rPr lang="en-US" sz="2800" dirty="0">
                <a:solidFill>
                  <a:schemeClr val="tx2"/>
                </a:solidFill>
                <a:latin typeface="Raleway" pitchFamily="34" charset="0"/>
                <a:ea typeface="Raleway" pitchFamily="34" charset="-122"/>
                <a:cs typeface="Raleway" pitchFamily="34" charset="-120"/>
              </a:rPr>
              <a:t>Cell Membrane Damage</a:t>
            </a:r>
            <a:endParaRPr lang="en-US" sz="2800" dirty="0">
              <a:solidFill>
                <a:schemeClr val="tx2"/>
              </a:solidFill>
            </a:endParaRPr>
          </a:p>
        </p:txBody>
      </p:sp>
      <p:sp>
        <p:nvSpPr>
          <p:cNvPr id="14" name="Shape 9"/>
          <p:cNvSpPr/>
          <p:nvPr/>
        </p:nvSpPr>
        <p:spPr>
          <a:xfrm>
            <a:off x="6532126" y="5054918"/>
            <a:ext cx="7247811" cy="15240"/>
          </a:xfrm>
          <a:prstGeom prst="roundRect">
            <a:avLst>
              <a:gd name="adj" fmla="val 625116"/>
            </a:avLst>
          </a:prstGeom>
          <a:solidFill>
            <a:srgbClr val="C7C7D0"/>
          </a:solidFill>
          <a:ln/>
        </p:spPr>
      </p:sp>
      <p:pic>
        <p:nvPicPr>
          <p:cNvPr id="15" name="Image 3" descr="preencoded.png"/>
          <p:cNvPicPr>
            <a:picLocks noChangeAspect="1"/>
          </p:cNvPicPr>
          <p:nvPr/>
        </p:nvPicPr>
        <p:blipFill>
          <a:blip r:embed="rId6"/>
          <a:stretch>
            <a:fillRect/>
          </a:stretch>
        </p:blipFill>
        <p:spPr>
          <a:xfrm>
            <a:off x="826294" y="5098494"/>
            <a:ext cx="6456164" cy="807958"/>
          </a:xfrm>
          <a:prstGeom prst="rect">
            <a:avLst/>
          </a:prstGeom>
        </p:spPr>
      </p:pic>
      <p:sp>
        <p:nvSpPr>
          <p:cNvPr id="16" name="Text 10"/>
          <p:cNvSpPr/>
          <p:nvPr/>
        </p:nvSpPr>
        <p:spPr>
          <a:xfrm>
            <a:off x="3976926" y="5275659"/>
            <a:ext cx="154781" cy="453509"/>
          </a:xfrm>
          <a:prstGeom prst="rect">
            <a:avLst/>
          </a:prstGeom>
          <a:noFill/>
          <a:ln/>
        </p:spPr>
        <p:txBody>
          <a:bodyPr wrap="none" lIns="0" tIns="0" rIns="0" bIns="0" rtlCol="0" anchor="t"/>
          <a:lstStyle/>
          <a:p>
            <a:pPr marL="0" indent="0" algn="ctr">
              <a:lnSpc>
                <a:spcPts val="3550"/>
              </a:lnSpc>
              <a:buNone/>
            </a:pPr>
            <a:r>
              <a:rPr lang="en-US" sz="2800" b="1" dirty="0">
                <a:solidFill>
                  <a:schemeClr val="bg2"/>
                </a:solidFill>
                <a:latin typeface="Raleway" pitchFamily="34" charset="0"/>
                <a:ea typeface="Raleway" pitchFamily="34" charset="-122"/>
                <a:cs typeface="Raleway" pitchFamily="34" charset="-120"/>
              </a:rPr>
              <a:t>4</a:t>
            </a:r>
            <a:endParaRPr lang="en-US" sz="2800" b="1" dirty="0">
              <a:solidFill>
                <a:schemeClr val="bg2"/>
              </a:solidFill>
            </a:endParaRPr>
          </a:p>
        </p:txBody>
      </p:sp>
      <p:sp>
        <p:nvSpPr>
          <p:cNvPr id="17" name="Text 11"/>
          <p:cNvSpPr/>
          <p:nvPr/>
        </p:nvSpPr>
        <p:spPr>
          <a:xfrm>
            <a:off x="7509272" y="5325308"/>
            <a:ext cx="1361123" cy="354330"/>
          </a:xfrm>
          <a:prstGeom prst="rect">
            <a:avLst/>
          </a:prstGeom>
          <a:noFill/>
          <a:ln/>
        </p:spPr>
        <p:txBody>
          <a:bodyPr wrap="none" lIns="0" tIns="0" rIns="0" bIns="0" rtlCol="0" anchor="t"/>
          <a:lstStyle/>
          <a:p>
            <a:pPr marL="0" indent="0" algn="l">
              <a:lnSpc>
                <a:spcPts val="2750"/>
              </a:lnSpc>
              <a:buNone/>
            </a:pPr>
            <a:r>
              <a:rPr lang="en-US" sz="2800" dirty="0">
                <a:solidFill>
                  <a:schemeClr val="tx2"/>
                </a:solidFill>
                <a:latin typeface="Raleway" pitchFamily="34" charset="0"/>
                <a:ea typeface="Raleway" pitchFamily="34" charset="-122"/>
                <a:cs typeface="Raleway" pitchFamily="34" charset="-120"/>
              </a:rPr>
              <a:t>Cell Death</a:t>
            </a:r>
            <a:endParaRPr lang="en-US" sz="2800" dirty="0">
              <a:solidFill>
                <a:schemeClr val="tx2"/>
              </a:solidFill>
            </a:endParaRPr>
          </a:p>
        </p:txBody>
      </p:sp>
      <p:sp>
        <p:nvSpPr>
          <p:cNvPr id="18" name="Text 12"/>
          <p:cNvSpPr/>
          <p:nvPr/>
        </p:nvSpPr>
        <p:spPr>
          <a:xfrm>
            <a:off x="793790" y="6161603"/>
            <a:ext cx="13042821" cy="725805"/>
          </a:xfrm>
          <a:prstGeom prst="rect">
            <a:avLst/>
          </a:prstGeom>
          <a:noFill/>
          <a:ln/>
        </p:spPr>
        <p:txBody>
          <a:bodyPr wrap="square" lIns="0" tIns="0" rIns="0" bIns="0" rtlCol="0" anchor="t"/>
          <a:lstStyle/>
          <a:p>
            <a:pPr marL="0" indent="0">
              <a:lnSpc>
                <a:spcPts val="2850"/>
              </a:lnSpc>
              <a:buNone/>
            </a:pPr>
            <a:r>
              <a:rPr lang="en-US" sz="2800" dirty="0">
                <a:solidFill>
                  <a:schemeClr val="tx2"/>
                </a:solidFill>
                <a:latin typeface="Roboto" pitchFamily="34" charset="0"/>
                <a:ea typeface="Roboto" pitchFamily="34" charset="-122"/>
                <a:cs typeface="Roboto" pitchFamily="34" charset="-120"/>
              </a:rPr>
              <a:t>The SWCNT nanobombs, upon light exposure, absorb energy and generate heat. This heat induces localized damage to the cell membrane, leading to cell death. This process demonstrates the potential of SWCNT nanobombs for targeted cancer therapy.</a:t>
            </a:r>
            <a:endParaRPr lang="en-US" sz="2800" dirty="0">
              <a:solidFill>
                <a:schemeClr val="tx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617338"/>
            <a:ext cx="7556421" cy="1988108"/>
          </a:xfrm>
          <a:prstGeom prst="rect">
            <a:avLst/>
          </a:prstGeom>
          <a:noFill/>
          <a:ln/>
        </p:spPr>
        <p:txBody>
          <a:bodyPr wrap="square" lIns="0" tIns="0" rIns="0" bIns="0" rtlCol="0" anchor="t"/>
          <a:lstStyle/>
          <a:p>
            <a:pPr marL="0" indent="0">
              <a:buNone/>
            </a:pPr>
            <a:r>
              <a:rPr lang="en-US" sz="6000" b="1" u="sng" dirty="0">
                <a:solidFill>
                  <a:schemeClr val="bg2"/>
                </a:solidFill>
                <a:latin typeface="Raleway" pitchFamily="34" charset="0"/>
                <a:ea typeface="Raleway" pitchFamily="34" charset="-122"/>
                <a:cs typeface="Raleway" pitchFamily="34" charset="-120"/>
              </a:rPr>
              <a:t>Advantages of SWCNT </a:t>
            </a:r>
            <a:r>
              <a:rPr lang="en-US" sz="6000" b="1" u="sng" dirty="0" err="1">
                <a:solidFill>
                  <a:schemeClr val="bg2"/>
                </a:solidFill>
                <a:latin typeface="Raleway" pitchFamily="34" charset="0"/>
                <a:ea typeface="Raleway" pitchFamily="34" charset="-122"/>
                <a:cs typeface="Raleway" pitchFamily="34" charset="-120"/>
              </a:rPr>
              <a:t>Nanobombs</a:t>
            </a:r>
            <a:endParaRPr lang="en-US" sz="6000" b="1" u="sng" dirty="0">
              <a:solidFill>
                <a:schemeClr val="bg2"/>
              </a:solidFill>
            </a:endParaRPr>
          </a:p>
        </p:txBody>
      </p:sp>
      <p:sp>
        <p:nvSpPr>
          <p:cNvPr id="4" name="Shape 1"/>
          <p:cNvSpPr/>
          <p:nvPr/>
        </p:nvSpPr>
        <p:spPr>
          <a:xfrm>
            <a:off x="6280190" y="2832259"/>
            <a:ext cx="3664863" cy="2410897"/>
          </a:xfrm>
          <a:prstGeom prst="roundRect">
            <a:avLst>
              <a:gd name="adj" fmla="val 3952"/>
            </a:avLst>
          </a:prstGeom>
          <a:solidFill>
            <a:schemeClr val="bg2"/>
          </a:solidFill>
          <a:ln w="7620">
            <a:solidFill>
              <a:srgbClr val="C7C7D0"/>
            </a:solidFill>
            <a:prstDash val="solid"/>
          </a:ln>
        </p:spPr>
      </p:sp>
      <p:sp>
        <p:nvSpPr>
          <p:cNvPr id="5" name="Text 2"/>
          <p:cNvSpPr/>
          <p:nvPr/>
        </p:nvSpPr>
        <p:spPr>
          <a:xfrm>
            <a:off x="6514624" y="2975252"/>
            <a:ext cx="2835235" cy="354330"/>
          </a:xfrm>
          <a:prstGeom prst="rect">
            <a:avLst/>
          </a:prstGeom>
          <a:noFill/>
          <a:ln/>
        </p:spPr>
        <p:txBody>
          <a:bodyPr wrap="none" lIns="0" tIns="0" rIns="0" bIns="0" rtlCol="0" anchor="t"/>
          <a:lstStyle/>
          <a:p>
            <a:pPr marL="0" indent="0" algn="ctr">
              <a:lnSpc>
                <a:spcPts val="2750"/>
              </a:lnSpc>
              <a:buNone/>
            </a:pPr>
            <a:r>
              <a:rPr lang="en-US" sz="2400" b="1" u="sng" dirty="0">
                <a:solidFill>
                  <a:schemeClr val="bg2">
                    <a:lumMod val="20000"/>
                    <a:lumOff val="80000"/>
                  </a:schemeClr>
                </a:solidFill>
                <a:latin typeface="Raleway" pitchFamily="34" charset="0"/>
                <a:ea typeface="Raleway" pitchFamily="34" charset="-122"/>
                <a:cs typeface="Raleway" pitchFamily="34" charset="-120"/>
              </a:rPr>
              <a:t>High Specificity</a:t>
            </a:r>
            <a:endParaRPr lang="en-US" sz="2400" b="1" u="sng" dirty="0">
              <a:solidFill>
                <a:schemeClr val="bg2">
                  <a:lumMod val="20000"/>
                  <a:lumOff val="80000"/>
                </a:schemeClr>
              </a:solidFill>
            </a:endParaRPr>
          </a:p>
        </p:txBody>
      </p:sp>
      <p:sp>
        <p:nvSpPr>
          <p:cNvPr id="6" name="Text 3"/>
          <p:cNvSpPr/>
          <p:nvPr/>
        </p:nvSpPr>
        <p:spPr>
          <a:xfrm>
            <a:off x="6514624" y="3387292"/>
            <a:ext cx="3195995" cy="1451610"/>
          </a:xfrm>
          <a:prstGeom prst="rect">
            <a:avLst/>
          </a:prstGeom>
          <a:noFill/>
          <a:ln/>
        </p:spPr>
        <p:txBody>
          <a:bodyPr wrap="square" lIns="0" tIns="0" rIns="0" bIns="0" rtlCol="0" anchor="t"/>
          <a:lstStyle/>
          <a:p>
            <a:pPr marL="0" indent="0">
              <a:lnSpc>
                <a:spcPts val="2850"/>
              </a:lnSpc>
              <a:buNone/>
            </a:pPr>
            <a:r>
              <a:rPr lang="en-US" sz="2400" dirty="0">
                <a:solidFill>
                  <a:schemeClr val="tx2"/>
                </a:solidFill>
                <a:latin typeface="Roboto" pitchFamily="34" charset="0"/>
                <a:ea typeface="Roboto" pitchFamily="34" charset="-122"/>
                <a:cs typeface="Roboto" pitchFamily="34" charset="-120"/>
              </a:rPr>
              <a:t>SWCNT nanobombs can be targeted to specific cancer cells, minimizing damage to healthy tissues.</a:t>
            </a:r>
            <a:endParaRPr lang="en-US" sz="2400" dirty="0">
              <a:solidFill>
                <a:schemeClr val="tx2"/>
              </a:solidFill>
            </a:endParaRPr>
          </a:p>
        </p:txBody>
      </p:sp>
      <p:sp>
        <p:nvSpPr>
          <p:cNvPr id="7" name="Shape 4"/>
          <p:cNvSpPr/>
          <p:nvPr/>
        </p:nvSpPr>
        <p:spPr>
          <a:xfrm>
            <a:off x="10171867" y="2832259"/>
            <a:ext cx="3664863" cy="2410897"/>
          </a:xfrm>
          <a:prstGeom prst="roundRect">
            <a:avLst>
              <a:gd name="adj" fmla="val 3952"/>
            </a:avLst>
          </a:prstGeom>
          <a:solidFill>
            <a:schemeClr val="bg2"/>
          </a:solidFill>
          <a:ln w="7620">
            <a:solidFill>
              <a:srgbClr val="C7C7D0"/>
            </a:solidFill>
            <a:prstDash val="solid"/>
          </a:ln>
        </p:spPr>
      </p:sp>
      <p:sp>
        <p:nvSpPr>
          <p:cNvPr id="8" name="Text 5"/>
          <p:cNvSpPr/>
          <p:nvPr/>
        </p:nvSpPr>
        <p:spPr>
          <a:xfrm>
            <a:off x="10602246" y="2962189"/>
            <a:ext cx="2835235" cy="354330"/>
          </a:xfrm>
          <a:prstGeom prst="rect">
            <a:avLst/>
          </a:prstGeom>
          <a:noFill/>
          <a:ln/>
        </p:spPr>
        <p:txBody>
          <a:bodyPr wrap="none" lIns="0" tIns="0" rIns="0" bIns="0" rtlCol="0" anchor="t"/>
          <a:lstStyle/>
          <a:p>
            <a:pPr marL="0" indent="0">
              <a:lnSpc>
                <a:spcPts val="2750"/>
              </a:lnSpc>
              <a:buNone/>
            </a:pPr>
            <a:r>
              <a:rPr lang="en-US" sz="2400" b="1" u="sng" dirty="0">
                <a:solidFill>
                  <a:schemeClr val="bg2">
                    <a:lumMod val="20000"/>
                    <a:lumOff val="80000"/>
                  </a:schemeClr>
                </a:solidFill>
                <a:latin typeface="Raleway" pitchFamily="34" charset="0"/>
                <a:ea typeface="Raleway" pitchFamily="34" charset="-122"/>
                <a:cs typeface="Raleway" pitchFamily="34" charset="-120"/>
              </a:rPr>
              <a:t>Enhanced Efficacy</a:t>
            </a:r>
            <a:endParaRPr lang="en-US" sz="2400" b="1" u="sng" dirty="0">
              <a:solidFill>
                <a:schemeClr val="bg2">
                  <a:lumMod val="20000"/>
                  <a:lumOff val="80000"/>
                </a:schemeClr>
              </a:solidFill>
            </a:endParaRPr>
          </a:p>
        </p:txBody>
      </p:sp>
      <p:sp>
        <p:nvSpPr>
          <p:cNvPr id="9" name="Text 6"/>
          <p:cNvSpPr/>
          <p:nvPr/>
        </p:nvSpPr>
        <p:spPr>
          <a:xfrm>
            <a:off x="10406301" y="3387292"/>
            <a:ext cx="3195995" cy="1451610"/>
          </a:xfrm>
          <a:prstGeom prst="rect">
            <a:avLst/>
          </a:prstGeom>
          <a:noFill/>
          <a:ln/>
        </p:spPr>
        <p:txBody>
          <a:bodyPr wrap="square" lIns="0" tIns="0" rIns="0" bIns="0" rtlCol="0" anchor="t"/>
          <a:lstStyle/>
          <a:p>
            <a:pPr marL="0" indent="0">
              <a:lnSpc>
                <a:spcPts val="2850"/>
              </a:lnSpc>
              <a:buNone/>
            </a:pPr>
            <a:r>
              <a:rPr lang="en-US" sz="2400" dirty="0">
                <a:solidFill>
                  <a:schemeClr val="tx2"/>
                </a:solidFill>
                <a:latin typeface="Roboto" pitchFamily="34" charset="0"/>
                <a:ea typeface="Roboto" pitchFamily="34" charset="-122"/>
                <a:cs typeface="Roboto" pitchFamily="34" charset="-120"/>
              </a:rPr>
              <a:t>The localized heat generation by SWCNT nanobombs effectively kills cancer cells with minimal side effects.</a:t>
            </a:r>
            <a:endParaRPr lang="en-US" sz="2400" dirty="0">
              <a:solidFill>
                <a:schemeClr val="tx2"/>
              </a:solidFill>
            </a:endParaRPr>
          </a:p>
        </p:txBody>
      </p:sp>
      <p:sp>
        <p:nvSpPr>
          <p:cNvPr id="10" name="Shape 7"/>
          <p:cNvSpPr/>
          <p:nvPr/>
        </p:nvSpPr>
        <p:spPr>
          <a:xfrm>
            <a:off x="6280190" y="5469968"/>
            <a:ext cx="3664863" cy="2410897"/>
          </a:xfrm>
          <a:prstGeom prst="roundRect">
            <a:avLst>
              <a:gd name="adj" fmla="val 5654"/>
            </a:avLst>
          </a:prstGeom>
          <a:solidFill>
            <a:schemeClr val="bg2"/>
          </a:solidFill>
          <a:ln w="7620">
            <a:solidFill>
              <a:srgbClr val="C7C7D0"/>
            </a:solidFill>
            <a:prstDash val="solid"/>
          </a:ln>
        </p:spPr>
      </p:sp>
      <p:sp>
        <p:nvSpPr>
          <p:cNvPr id="11" name="Text 8"/>
          <p:cNvSpPr/>
          <p:nvPr/>
        </p:nvSpPr>
        <p:spPr>
          <a:xfrm>
            <a:off x="6514624" y="5704403"/>
            <a:ext cx="2835235" cy="354330"/>
          </a:xfrm>
          <a:prstGeom prst="rect">
            <a:avLst/>
          </a:prstGeom>
          <a:noFill/>
          <a:ln/>
        </p:spPr>
        <p:txBody>
          <a:bodyPr wrap="none" lIns="0" tIns="0" rIns="0" bIns="0" rtlCol="0" anchor="t"/>
          <a:lstStyle/>
          <a:p>
            <a:pPr marL="0" indent="0">
              <a:lnSpc>
                <a:spcPts val="2750"/>
              </a:lnSpc>
              <a:buNone/>
            </a:pPr>
            <a:r>
              <a:rPr lang="en-US" sz="2400" b="1" u="sng" dirty="0">
                <a:solidFill>
                  <a:schemeClr val="bg2">
                    <a:lumMod val="20000"/>
                    <a:lumOff val="80000"/>
                  </a:schemeClr>
                </a:solidFill>
                <a:latin typeface="Raleway" pitchFamily="34" charset="0"/>
                <a:ea typeface="Raleway" pitchFamily="34" charset="-122"/>
                <a:cs typeface="Raleway" pitchFamily="34" charset="-120"/>
              </a:rPr>
              <a:t>Biocompatibility</a:t>
            </a:r>
            <a:endParaRPr lang="en-US" sz="2400" b="1" u="sng" dirty="0">
              <a:solidFill>
                <a:schemeClr val="bg2">
                  <a:lumMod val="20000"/>
                  <a:lumOff val="80000"/>
                </a:schemeClr>
              </a:solidFill>
            </a:endParaRPr>
          </a:p>
        </p:txBody>
      </p:sp>
      <p:sp>
        <p:nvSpPr>
          <p:cNvPr id="12" name="Text 9"/>
          <p:cNvSpPr/>
          <p:nvPr/>
        </p:nvSpPr>
        <p:spPr>
          <a:xfrm>
            <a:off x="6514624" y="6194822"/>
            <a:ext cx="3430429" cy="725805"/>
          </a:xfrm>
          <a:prstGeom prst="rect">
            <a:avLst/>
          </a:prstGeom>
          <a:noFill/>
          <a:ln/>
        </p:spPr>
        <p:txBody>
          <a:bodyPr wrap="square" lIns="0" tIns="0" rIns="0" bIns="0" rtlCol="0" anchor="t"/>
          <a:lstStyle/>
          <a:p>
            <a:pPr marL="0" indent="0">
              <a:lnSpc>
                <a:spcPts val="2850"/>
              </a:lnSpc>
              <a:buNone/>
            </a:pPr>
            <a:r>
              <a:rPr lang="en-US" sz="2400" dirty="0">
                <a:solidFill>
                  <a:schemeClr val="tx2"/>
                </a:solidFill>
                <a:latin typeface="Roboto" pitchFamily="34" charset="0"/>
                <a:ea typeface="Roboto" pitchFamily="34" charset="-122"/>
                <a:cs typeface="Roboto" pitchFamily="34" charset="-120"/>
              </a:rPr>
              <a:t>SWCNTs exhibit good biocompatibility, making them suitable for therapeutic applications.</a:t>
            </a:r>
            <a:endParaRPr lang="en-US" sz="2400" dirty="0">
              <a:solidFill>
                <a:schemeClr val="tx2"/>
              </a:solidFill>
            </a:endParaRPr>
          </a:p>
        </p:txBody>
      </p:sp>
      <p:pic>
        <p:nvPicPr>
          <p:cNvPr id="1026" name="Picture 2">
            <a:extLst>
              <a:ext uri="{FF2B5EF4-FFF2-40B4-BE49-F238E27FC236}">
                <a16:creationId xmlns:a16="http://schemas.microsoft.com/office/drawing/2014/main" id="{12CFAA32-30C5-4118-8741-72CBFB0EE9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19"/>
          <a:stretch/>
        </p:blipFill>
        <p:spPr bwMode="auto">
          <a:xfrm>
            <a:off x="-91440" y="0"/>
            <a:ext cx="6137196" cy="82296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4">
            <a:extLst>
              <a:ext uri="{FF2B5EF4-FFF2-40B4-BE49-F238E27FC236}">
                <a16:creationId xmlns:a16="http://schemas.microsoft.com/office/drawing/2014/main" id="{DF961E0E-AE4D-442A-B4E5-216FBEB95BEC}"/>
              </a:ext>
            </a:extLst>
          </p:cNvPr>
          <p:cNvSpPr/>
          <p:nvPr/>
        </p:nvSpPr>
        <p:spPr>
          <a:xfrm>
            <a:off x="10171748" y="5469968"/>
            <a:ext cx="3664863" cy="2410897"/>
          </a:xfrm>
          <a:prstGeom prst="roundRect">
            <a:avLst>
              <a:gd name="adj" fmla="val 3952"/>
            </a:avLst>
          </a:prstGeom>
          <a:solidFill>
            <a:schemeClr val="bg2"/>
          </a:solidFill>
          <a:ln w="7620">
            <a:solidFill>
              <a:srgbClr val="C7C7D0"/>
            </a:solidFill>
            <a:prstDash val="solid"/>
          </a:ln>
        </p:spPr>
      </p:sp>
      <p:sp>
        <p:nvSpPr>
          <p:cNvPr id="16" name="TextBox 15">
            <a:extLst>
              <a:ext uri="{FF2B5EF4-FFF2-40B4-BE49-F238E27FC236}">
                <a16:creationId xmlns:a16="http://schemas.microsoft.com/office/drawing/2014/main" id="{6037A93E-43D0-456C-9BDF-AE4EA9200B9E}"/>
              </a:ext>
            </a:extLst>
          </p:cNvPr>
          <p:cNvSpPr txBox="1"/>
          <p:nvPr/>
        </p:nvSpPr>
        <p:spPr>
          <a:xfrm>
            <a:off x="9917036" y="5588419"/>
            <a:ext cx="4205653" cy="759182"/>
          </a:xfrm>
          <a:prstGeom prst="rect">
            <a:avLst/>
          </a:prstGeom>
          <a:noFill/>
        </p:spPr>
        <p:txBody>
          <a:bodyPr wrap="square">
            <a:spAutoFit/>
          </a:bodyPr>
          <a:lstStyle/>
          <a:p>
            <a:pPr marL="0" indent="0" algn="ctr">
              <a:lnSpc>
                <a:spcPts val="2600"/>
              </a:lnSpc>
              <a:buNone/>
            </a:pPr>
            <a:r>
              <a:rPr lang="en-US" sz="2800" b="1" u="sng" dirty="0">
                <a:solidFill>
                  <a:schemeClr val="bg2">
                    <a:lumMod val="20000"/>
                    <a:lumOff val="80000"/>
                  </a:schemeClr>
                </a:solidFill>
                <a:latin typeface="Crimson Pro Semi Bold" pitchFamily="34" charset="0"/>
                <a:ea typeface="Crimson Pro Semi Bold" pitchFamily="34" charset="-122"/>
                <a:cs typeface="Crimson Pro Semi Bold" pitchFamily="34" charset="-120"/>
              </a:rPr>
              <a:t>Potential for Toxicity Reduction</a:t>
            </a:r>
            <a:endParaRPr lang="en-US" sz="2800" b="1" u="sng" dirty="0">
              <a:solidFill>
                <a:schemeClr val="bg2">
                  <a:lumMod val="20000"/>
                  <a:lumOff val="80000"/>
                </a:schemeClr>
              </a:solidFill>
            </a:endParaRPr>
          </a:p>
        </p:txBody>
      </p:sp>
      <p:sp>
        <p:nvSpPr>
          <p:cNvPr id="18" name="TextBox 17">
            <a:extLst>
              <a:ext uri="{FF2B5EF4-FFF2-40B4-BE49-F238E27FC236}">
                <a16:creationId xmlns:a16="http://schemas.microsoft.com/office/drawing/2014/main" id="{4FBF9617-8031-4FCE-8366-784DCBE35377}"/>
              </a:ext>
            </a:extLst>
          </p:cNvPr>
          <p:cNvSpPr txBox="1"/>
          <p:nvPr/>
        </p:nvSpPr>
        <p:spPr>
          <a:xfrm>
            <a:off x="10270890" y="6352056"/>
            <a:ext cx="3445110" cy="1200329"/>
          </a:xfrm>
          <a:prstGeom prst="rect">
            <a:avLst/>
          </a:prstGeom>
          <a:noFill/>
        </p:spPr>
        <p:txBody>
          <a:bodyPr wrap="square">
            <a:spAutoFit/>
          </a:bodyPr>
          <a:lstStyle/>
          <a:p>
            <a:r>
              <a:rPr lang="en-US" sz="2400" dirty="0">
                <a:solidFill>
                  <a:schemeClr val="tx2"/>
                </a:solidFill>
                <a:latin typeface="Heebo" pitchFamily="34" charset="0"/>
                <a:ea typeface="Heebo" pitchFamily="34" charset="-122"/>
                <a:cs typeface="Heebo" pitchFamily="34" charset="-120"/>
              </a:rPr>
              <a:t>SWCNT are completely destroyed, reducing toxicity concerns</a:t>
            </a:r>
            <a:endParaRPr lang="en-US" sz="2400" dirty="0">
              <a:solidFill>
                <a:schemeClr val="tx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045F3A9-AEA8-4EA1-8F8B-C5C68C952C05}"/>
              </a:ext>
            </a:extLst>
          </p:cNvPr>
          <p:cNvSpPr txBox="1"/>
          <p:nvPr/>
        </p:nvSpPr>
        <p:spPr>
          <a:xfrm>
            <a:off x="826226" y="554394"/>
            <a:ext cx="13346974" cy="101566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0" b="1" u="sng" dirty="0">
                <a:solidFill>
                  <a:srgbClr val="17406D"/>
                </a:solidFill>
                <a:latin typeface="Raleway" pitchFamily="34" charset="0"/>
                <a:ea typeface="Raleway" pitchFamily="34" charset="-122"/>
                <a:cs typeface="Raleway" pitchFamily="34" charset="-120"/>
              </a:rPr>
              <a:t>Results</a:t>
            </a:r>
            <a:r>
              <a:rPr kumimoji="0" lang="en-US" sz="6000" b="1" i="0" u="sng" strike="noStrike" kern="1200" cap="none" spc="0" normalizeH="0" baseline="0" noProof="0" dirty="0">
                <a:ln>
                  <a:noFill/>
                </a:ln>
                <a:solidFill>
                  <a:srgbClr val="17406D"/>
                </a:solidFill>
                <a:effectLst/>
                <a:uLnTx/>
                <a:uFillTx/>
                <a:latin typeface="Raleway" pitchFamily="34" charset="0"/>
                <a:ea typeface="Raleway" pitchFamily="34" charset="-122"/>
                <a:cs typeface="Raleway" pitchFamily="34" charset="-120"/>
              </a:rPr>
              <a:t> of SWCNT </a:t>
            </a:r>
            <a:r>
              <a:rPr kumimoji="0" lang="en-US" sz="6000" b="1" i="0" u="sng" strike="noStrike" kern="1200" cap="none" spc="0" normalizeH="0" baseline="0" noProof="0" dirty="0" err="1">
                <a:ln>
                  <a:noFill/>
                </a:ln>
                <a:solidFill>
                  <a:srgbClr val="17406D"/>
                </a:solidFill>
                <a:effectLst/>
                <a:uLnTx/>
                <a:uFillTx/>
                <a:latin typeface="Raleway" pitchFamily="34" charset="0"/>
                <a:ea typeface="Raleway" pitchFamily="34" charset="-122"/>
                <a:cs typeface="Raleway" pitchFamily="34" charset="-120"/>
              </a:rPr>
              <a:t>Nanobombs</a:t>
            </a:r>
            <a:endParaRPr kumimoji="0" lang="en-US" sz="6000" b="1" i="0" u="sng" strike="noStrike" kern="1200" cap="none" spc="0" normalizeH="0" baseline="0" noProof="0" dirty="0">
              <a:ln>
                <a:noFill/>
              </a:ln>
              <a:solidFill>
                <a:srgbClr val="17406D"/>
              </a:solidFill>
              <a:effectLst/>
              <a:uLnTx/>
              <a:uFillTx/>
              <a:latin typeface="Century Gothic" panose="020B0502020202020204"/>
              <a:ea typeface="+mn-ea"/>
              <a:cs typeface="+mn-cs"/>
            </a:endParaRPr>
          </a:p>
        </p:txBody>
      </p:sp>
      <p:pic>
        <p:nvPicPr>
          <p:cNvPr id="9" name="Picture 8">
            <a:extLst>
              <a:ext uri="{FF2B5EF4-FFF2-40B4-BE49-F238E27FC236}">
                <a16:creationId xmlns:a16="http://schemas.microsoft.com/office/drawing/2014/main" id="{B68FA26A-F193-4154-8BAC-235DB5E78A09}"/>
              </a:ext>
            </a:extLst>
          </p:cNvPr>
          <p:cNvPicPr>
            <a:picLocks noChangeAspect="1"/>
          </p:cNvPicPr>
          <p:nvPr/>
        </p:nvPicPr>
        <p:blipFill rotWithShape="1">
          <a:blip r:embed="rId2"/>
          <a:srcRect l="36875" t="31429" r="41250" b="30158"/>
          <a:stretch/>
        </p:blipFill>
        <p:spPr>
          <a:xfrm>
            <a:off x="826225" y="2142309"/>
            <a:ext cx="4072345" cy="4022479"/>
          </a:xfrm>
          <a:prstGeom prst="rect">
            <a:avLst/>
          </a:prstGeom>
        </p:spPr>
      </p:pic>
      <p:sp>
        <p:nvSpPr>
          <p:cNvPr id="11" name="TextBox 10">
            <a:extLst>
              <a:ext uri="{FF2B5EF4-FFF2-40B4-BE49-F238E27FC236}">
                <a16:creationId xmlns:a16="http://schemas.microsoft.com/office/drawing/2014/main" id="{CB726E05-C653-45DB-B024-57742F07BABA}"/>
              </a:ext>
            </a:extLst>
          </p:cNvPr>
          <p:cNvSpPr txBox="1"/>
          <p:nvPr/>
        </p:nvSpPr>
        <p:spPr>
          <a:xfrm>
            <a:off x="551907" y="6260018"/>
            <a:ext cx="4973682" cy="1938992"/>
          </a:xfrm>
          <a:prstGeom prst="rect">
            <a:avLst/>
          </a:prstGeom>
          <a:solidFill>
            <a:schemeClr val="tx2"/>
          </a:solidFill>
        </p:spPr>
        <p:txBody>
          <a:bodyPr wrap="square">
            <a:spAutoFit/>
          </a:bodyPr>
          <a:lstStyle/>
          <a:p>
            <a:r>
              <a:rPr lang="en-US" sz="2400" dirty="0">
                <a:solidFill>
                  <a:schemeClr val="bg2"/>
                </a:solidFill>
              </a:rPr>
              <a:t>Shows the transmission electron micrograph of SWCNT grown using the procedure described above. The SWCNT grown are about 1.5–4 nm in diameter.</a:t>
            </a:r>
          </a:p>
        </p:txBody>
      </p:sp>
      <p:pic>
        <p:nvPicPr>
          <p:cNvPr id="13" name="Picture 12">
            <a:extLst>
              <a:ext uri="{FF2B5EF4-FFF2-40B4-BE49-F238E27FC236}">
                <a16:creationId xmlns:a16="http://schemas.microsoft.com/office/drawing/2014/main" id="{DAADDC2B-F7AC-41AB-8170-C0874EF65B52}"/>
              </a:ext>
            </a:extLst>
          </p:cNvPr>
          <p:cNvPicPr>
            <a:picLocks noChangeAspect="1"/>
          </p:cNvPicPr>
          <p:nvPr/>
        </p:nvPicPr>
        <p:blipFill rotWithShape="1">
          <a:blip r:embed="rId2"/>
          <a:srcRect l="63482" t="30793" r="14107" b="6738"/>
          <a:stretch/>
        </p:blipFill>
        <p:spPr>
          <a:xfrm>
            <a:off x="6152607" y="1745060"/>
            <a:ext cx="3788226" cy="5939809"/>
          </a:xfrm>
          <a:prstGeom prst="rect">
            <a:avLst/>
          </a:prstGeom>
        </p:spPr>
      </p:pic>
      <p:sp>
        <p:nvSpPr>
          <p:cNvPr id="15" name="TextBox 14">
            <a:extLst>
              <a:ext uri="{FF2B5EF4-FFF2-40B4-BE49-F238E27FC236}">
                <a16:creationId xmlns:a16="http://schemas.microsoft.com/office/drawing/2014/main" id="{7D1E05FD-3DC6-4A53-8932-BE0B565092D4}"/>
              </a:ext>
            </a:extLst>
          </p:cNvPr>
          <p:cNvSpPr txBox="1"/>
          <p:nvPr/>
        </p:nvSpPr>
        <p:spPr>
          <a:xfrm>
            <a:off x="10153106" y="1907905"/>
            <a:ext cx="4150723" cy="2677656"/>
          </a:xfrm>
          <a:prstGeom prst="rect">
            <a:avLst/>
          </a:prstGeom>
          <a:solidFill>
            <a:schemeClr val="tx2"/>
          </a:solidFill>
        </p:spPr>
        <p:txBody>
          <a:bodyPr wrap="square">
            <a:spAutoFit/>
          </a:bodyPr>
          <a:lstStyle/>
          <a:p>
            <a:r>
              <a:rPr lang="en-US" sz="2800" b="1" dirty="0">
                <a:solidFill>
                  <a:schemeClr val="bg2"/>
                </a:solidFill>
              </a:rPr>
              <a:t>Figure A</a:t>
            </a:r>
            <a:r>
              <a:rPr lang="en-US" sz="2800" dirty="0">
                <a:solidFill>
                  <a:schemeClr val="bg2"/>
                </a:solidFill>
              </a:rPr>
              <a:t> shows the macroscopic sheet of SWCNT that was fabricated using vacuum filtration technique. </a:t>
            </a:r>
          </a:p>
        </p:txBody>
      </p:sp>
      <p:sp>
        <p:nvSpPr>
          <p:cNvPr id="17" name="TextBox 16">
            <a:extLst>
              <a:ext uri="{FF2B5EF4-FFF2-40B4-BE49-F238E27FC236}">
                <a16:creationId xmlns:a16="http://schemas.microsoft.com/office/drawing/2014/main" id="{F410150E-1951-4EDD-A003-22E8954C4814}"/>
              </a:ext>
            </a:extLst>
          </p:cNvPr>
          <p:cNvSpPr txBox="1"/>
          <p:nvPr/>
        </p:nvSpPr>
        <p:spPr>
          <a:xfrm>
            <a:off x="10153106" y="5233762"/>
            <a:ext cx="4385854" cy="2246769"/>
          </a:xfrm>
          <a:prstGeom prst="rect">
            <a:avLst/>
          </a:prstGeom>
          <a:solidFill>
            <a:schemeClr val="tx2"/>
          </a:solidFill>
        </p:spPr>
        <p:txBody>
          <a:bodyPr wrap="square">
            <a:spAutoFit/>
          </a:bodyPr>
          <a:lstStyle/>
          <a:p>
            <a:r>
              <a:rPr lang="en-US" sz="2800" b="1" dirty="0">
                <a:solidFill>
                  <a:schemeClr val="bg2"/>
                </a:solidFill>
              </a:rPr>
              <a:t>Figure B</a:t>
            </a:r>
            <a:r>
              <a:rPr lang="en-US" sz="2800" dirty="0">
                <a:solidFill>
                  <a:schemeClr val="bg2"/>
                </a:solidFill>
              </a:rPr>
              <a:t> shows the scanning electron micrograph of the sheet consisting of highly entangled SWCNT</a:t>
            </a:r>
          </a:p>
        </p:txBody>
      </p:sp>
    </p:spTree>
    <p:extLst>
      <p:ext uri="{BB962C8B-B14F-4D97-AF65-F5344CB8AC3E}">
        <p14:creationId xmlns:p14="http://schemas.microsoft.com/office/powerpoint/2010/main" val="1331891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2AEC54-75DF-4A6B-9041-00805A79E57F}"/>
              </a:ext>
            </a:extLst>
          </p:cNvPr>
          <p:cNvSpPr txBox="1"/>
          <p:nvPr/>
        </p:nvSpPr>
        <p:spPr>
          <a:xfrm>
            <a:off x="852352" y="659061"/>
            <a:ext cx="7321730" cy="2308324"/>
          </a:xfrm>
          <a:prstGeom prst="rect">
            <a:avLst/>
          </a:prstGeom>
          <a:noFill/>
        </p:spPr>
        <p:txBody>
          <a:bodyPr wrap="square">
            <a:spAutoFit/>
          </a:bodyPr>
          <a:lstStyle/>
          <a:p>
            <a:pPr marL="342900" indent="-342900">
              <a:buFont typeface="Wingdings" panose="05000000000000000000" pitchFamily="2" charset="2"/>
              <a:buChar char="Ø"/>
            </a:pPr>
            <a:r>
              <a:rPr lang="en-US" sz="2400" dirty="0">
                <a:solidFill>
                  <a:schemeClr val="tx2"/>
                </a:solidFill>
              </a:rPr>
              <a:t>We created sheets to make arrays of immobilized cells that were treated with SWCNT to clearly demonstrate the explosion effect. We found the SWCNT sheets that were highly entangled in DI water and in PBS can explode on exposure to near infrared light</a:t>
            </a:r>
          </a:p>
        </p:txBody>
      </p:sp>
      <p:pic>
        <p:nvPicPr>
          <p:cNvPr id="5" name="Picture 4">
            <a:extLst>
              <a:ext uri="{FF2B5EF4-FFF2-40B4-BE49-F238E27FC236}">
                <a16:creationId xmlns:a16="http://schemas.microsoft.com/office/drawing/2014/main" id="{8D486DBA-9BB4-41C2-A3F7-47C153B55834}"/>
              </a:ext>
            </a:extLst>
          </p:cNvPr>
          <p:cNvPicPr>
            <a:picLocks noChangeAspect="1"/>
          </p:cNvPicPr>
          <p:nvPr/>
        </p:nvPicPr>
        <p:blipFill rotWithShape="1">
          <a:blip r:embed="rId2"/>
          <a:srcRect l="41875" t="31429" r="19464" b="17143"/>
          <a:stretch/>
        </p:blipFill>
        <p:spPr>
          <a:xfrm>
            <a:off x="8174082" y="982061"/>
            <a:ext cx="6398979" cy="4788150"/>
          </a:xfrm>
          <a:prstGeom prst="rect">
            <a:avLst/>
          </a:prstGeom>
        </p:spPr>
      </p:pic>
      <p:sp>
        <p:nvSpPr>
          <p:cNvPr id="9" name="TextBox 8">
            <a:extLst>
              <a:ext uri="{FF2B5EF4-FFF2-40B4-BE49-F238E27FC236}">
                <a16:creationId xmlns:a16="http://schemas.microsoft.com/office/drawing/2014/main" id="{D7F2E59D-FA67-4D57-8B36-F5619343F8FB}"/>
              </a:ext>
            </a:extLst>
          </p:cNvPr>
          <p:cNvSpPr txBox="1"/>
          <p:nvPr/>
        </p:nvSpPr>
        <p:spPr>
          <a:xfrm>
            <a:off x="852352" y="3376136"/>
            <a:ext cx="7321730" cy="3046988"/>
          </a:xfrm>
          <a:prstGeom prst="rect">
            <a:avLst/>
          </a:prstGeom>
          <a:noFill/>
        </p:spPr>
        <p:txBody>
          <a:bodyPr wrap="square">
            <a:spAutoFit/>
          </a:bodyPr>
          <a:lstStyle/>
          <a:p>
            <a:pPr marL="342900" indent="-342900">
              <a:buFont typeface="Wingdings" panose="05000000000000000000" pitchFamily="2" charset="2"/>
              <a:buChar char="Ø"/>
            </a:pPr>
            <a:r>
              <a:rPr lang="en-US" sz="2400" dirty="0">
                <a:solidFill>
                  <a:schemeClr val="tx2"/>
                </a:solidFill>
              </a:rPr>
              <a:t>Figures A–D show the explosions of SWCNT sheets in DI water on exposure to 200 </a:t>
            </a:r>
            <a:r>
              <a:rPr lang="en-US" sz="2400" dirty="0" err="1">
                <a:solidFill>
                  <a:schemeClr val="tx2"/>
                </a:solidFill>
              </a:rPr>
              <a:t>mW</a:t>
            </a:r>
            <a:r>
              <a:rPr lang="en-US" sz="2400" dirty="0">
                <a:solidFill>
                  <a:schemeClr val="tx2"/>
                </a:solidFill>
              </a:rPr>
              <a:t>/cm2 of laser light. These dramatic explosions are caused by the optothermal transitions in SWCNT, which heat to more than 100°C the water molecules that are present in the nanopores between bundles, creating explosions</a:t>
            </a:r>
          </a:p>
        </p:txBody>
      </p:sp>
    </p:spTree>
    <p:extLst>
      <p:ext uri="{BB962C8B-B14F-4D97-AF65-F5344CB8AC3E}">
        <p14:creationId xmlns:p14="http://schemas.microsoft.com/office/powerpoint/2010/main" val="3442255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286234-CA46-4410-8F5D-3365DC3795DB}"/>
              </a:ext>
            </a:extLst>
          </p:cNvPr>
          <p:cNvSpPr txBox="1"/>
          <p:nvPr/>
        </p:nvSpPr>
        <p:spPr>
          <a:xfrm>
            <a:off x="617220" y="1052423"/>
            <a:ext cx="12981214" cy="6986528"/>
          </a:xfrm>
          <a:prstGeom prst="rect">
            <a:avLst/>
          </a:prstGeom>
          <a:noFill/>
        </p:spPr>
        <p:txBody>
          <a:bodyPr wrap="square">
            <a:spAutoFit/>
          </a:bodyPr>
          <a:lstStyle/>
          <a:p>
            <a:pPr marL="457200" indent="-457200">
              <a:buFont typeface="Wingdings" panose="05000000000000000000" pitchFamily="2" charset="2"/>
              <a:buChar char="Ø"/>
            </a:pPr>
            <a:r>
              <a:rPr lang="en-US" sz="2800" dirty="0">
                <a:solidFill>
                  <a:schemeClr val="tx2"/>
                </a:solidFill>
              </a:rPr>
              <a:t>Explosions in air of loosely packed SWCNT have been observed previously. However, such explosions were ascribed to the thermal energy confinement in loosely packed SWCNT and the burning due to adsorption of oxygen causing ignition. </a:t>
            </a:r>
          </a:p>
          <a:p>
            <a:pPr marL="457200" indent="-457200">
              <a:buFont typeface="Wingdings" panose="05000000000000000000" pitchFamily="2" charset="2"/>
              <a:buChar char="Ø"/>
            </a:pPr>
            <a:r>
              <a:rPr lang="en-US" sz="2800" dirty="0">
                <a:solidFill>
                  <a:schemeClr val="tx2"/>
                </a:solidFill>
              </a:rPr>
              <a:t>It was noted that when SWCNT were compacted, the thermal energy was dissipated rapidly to the surroundings, which made the explosions occur only at high laser energy. </a:t>
            </a:r>
          </a:p>
          <a:p>
            <a:pPr marL="457200" indent="-457200">
              <a:buFont typeface="Wingdings" panose="05000000000000000000" pitchFamily="2" charset="2"/>
              <a:buChar char="Ø"/>
            </a:pPr>
            <a:r>
              <a:rPr lang="en-US" sz="2800" dirty="0">
                <a:solidFill>
                  <a:schemeClr val="tx2"/>
                </a:solidFill>
              </a:rPr>
              <a:t>We have found that SWCNT could explode even in the compacted form as sheets and bundles at laser intensities of 50–200 </a:t>
            </a:r>
            <a:r>
              <a:rPr lang="en-US" sz="2800" dirty="0" err="1">
                <a:solidFill>
                  <a:schemeClr val="tx2"/>
                </a:solidFill>
              </a:rPr>
              <a:t>mW</a:t>
            </a:r>
            <a:r>
              <a:rPr lang="en-US" sz="2800" dirty="0">
                <a:solidFill>
                  <a:schemeClr val="tx2"/>
                </a:solidFill>
              </a:rPr>
              <a:t>/cm2. We postulate that this phenomenon arises both from high heat confinement inside the tubes, and from high heat confinement between the SWCNT when the SWCNT are compacted together. </a:t>
            </a:r>
          </a:p>
          <a:p>
            <a:pPr marL="457200" indent="-457200">
              <a:buFont typeface="Wingdings" panose="05000000000000000000" pitchFamily="2" charset="2"/>
              <a:buChar char="Ø"/>
            </a:pPr>
            <a:r>
              <a:rPr lang="en-US" sz="2800" dirty="0">
                <a:solidFill>
                  <a:schemeClr val="tx2"/>
                </a:solidFill>
              </a:rPr>
              <a:t>The high optical absorbance in SWCNTs originates between the first and second van Hove singularities in SWCNT (18,19). </a:t>
            </a:r>
          </a:p>
          <a:p>
            <a:pPr marL="457200" indent="-457200">
              <a:buFont typeface="Wingdings" panose="05000000000000000000" pitchFamily="2" charset="2"/>
              <a:buChar char="Ø"/>
            </a:pPr>
            <a:r>
              <a:rPr lang="en-US" sz="2800" dirty="0">
                <a:solidFill>
                  <a:schemeClr val="tx2"/>
                </a:solidFill>
              </a:rPr>
              <a:t>Heat is also generated in SWCNT due to the electron–phonon coupling causing molecular vibrations</a:t>
            </a:r>
          </a:p>
        </p:txBody>
      </p:sp>
      <p:sp>
        <p:nvSpPr>
          <p:cNvPr id="5" name="TextBox 4">
            <a:extLst>
              <a:ext uri="{FF2B5EF4-FFF2-40B4-BE49-F238E27FC236}">
                <a16:creationId xmlns:a16="http://schemas.microsoft.com/office/drawing/2014/main" id="{22D0174B-6767-4AD7-BB42-78C03240F5B9}"/>
              </a:ext>
            </a:extLst>
          </p:cNvPr>
          <p:cNvSpPr txBox="1"/>
          <p:nvPr/>
        </p:nvSpPr>
        <p:spPr>
          <a:xfrm>
            <a:off x="4405448" y="144418"/>
            <a:ext cx="7321730" cy="830997"/>
          </a:xfrm>
          <a:prstGeom prst="rect">
            <a:avLst/>
          </a:prstGeom>
          <a:noFill/>
        </p:spPr>
        <p:txBody>
          <a:bodyPr wrap="square">
            <a:spAutoFit/>
          </a:bodyPr>
          <a:lstStyle/>
          <a:p>
            <a:r>
              <a:rPr lang="en-US" sz="4800" b="1" u="sng" dirty="0">
                <a:solidFill>
                  <a:schemeClr val="bg2"/>
                </a:solidFill>
              </a:rPr>
              <a:t>Explosions in air </a:t>
            </a:r>
          </a:p>
        </p:txBody>
      </p:sp>
    </p:spTree>
    <p:extLst>
      <p:ext uri="{BB962C8B-B14F-4D97-AF65-F5344CB8AC3E}">
        <p14:creationId xmlns:p14="http://schemas.microsoft.com/office/powerpoint/2010/main" val="4099090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A297C9-3788-4F72-8B91-9DC9CE56B8B9}"/>
              </a:ext>
            </a:extLst>
          </p:cNvPr>
          <p:cNvPicPr>
            <a:picLocks noChangeAspect="1"/>
          </p:cNvPicPr>
          <p:nvPr/>
        </p:nvPicPr>
        <p:blipFill rotWithShape="1">
          <a:blip r:embed="rId2"/>
          <a:srcRect l="34643" t="19683" r="39643" b="6826"/>
          <a:stretch/>
        </p:blipFill>
        <p:spPr>
          <a:xfrm>
            <a:off x="535577" y="300446"/>
            <a:ext cx="4598126" cy="7392126"/>
          </a:xfrm>
          <a:prstGeom prst="rect">
            <a:avLst/>
          </a:prstGeom>
        </p:spPr>
      </p:pic>
      <p:sp>
        <p:nvSpPr>
          <p:cNvPr id="5" name="TextBox 4">
            <a:extLst>
              <a:ext uri="{FF2B5EF4-FFF2-40B4-BE49-F238E27FC236}">
                <a16:creationId xmlns:a16="http://schemas.microsoft.com/office/drawing/2014/main" id="{D0942280-8D1C-45E1-9AA3-28D4345F6915}"/>
              </a:ext>
            </a:extLst>
          </p:cNvPr>
          <p:cNvSpPr txBox="1"/>
          <p:nvPr/>
        </p:nvSpPr>
        <p:spPr>
          <a:xfrm>
            <a:off x="5515792" y="1453384"/>
            <a:ext cx="7321730" cy="1384995"/>
          </a:xfrm>
          <a:prstGeom prst="rect">
            <a:avLst/>
          </a:prstGeom>
          <a:solidFill>
            <a:schemeClr val="tx2"/>
          </a:solidFill>
        </p:spPr>
        <p:txBody>
          <a:bodyPr wrap="square">
            <a:spAutoFit/>
          </a:bodyPr>
          <a:lstStyle/>
          <a:p>
            <a:r>
              <a:rPr lang="en-US" sz="2800" b="1" dirty="0">
                <a:solidFill>
                  <a:schemeClr val="bg2"/>
                </a:solidFill>
              </a:rPr>
              <a:t>Figure A</a:t>
            </a:r>
            <a:r>
              <a:rPr lang="en-US" sz="2800" dirty="0">
                <a:solidFill>
                  <a:schemeClr val="bg2"/>
                </a:solidFill>
              </a:rPr>
              <a:t> BT474 breast cancer cells placed inside two etched holes on SWCNT sheet before light exposure</a:t>
            </a:r>
          </a:p>
        </p:txBody>
      </p:sp>
      <p:sp>
        <p:nvSpPr>
          <p:cNvPr id="7" name="TextBox 6">
            <a:extLst>
              <a:ext uri="{FF2B5EF4-FFF2-40B4-BE49-F238E27FC236}">
                <a16:creationId xmlns:a16="http://schemas.microsoft.com/office/drawing/2014/main" id="{43AE64E1-7CC5-45B0-83F1-40E4276BC776}"/>
              </a:ext>
            </a:extLst>
          </p:cNvPr>
          <p:cNvSpPr txBox="1"/>
          <p:nvPr/>
        </p:nvSpPr>
        <p:spPr>
          <a:xfrm>
            <a:off x="5515792" y="4866196"/>
            <a:ext cx="7321730" cy="1815882"/>
          </a:xfrm>
          <a:prstGeom prst="rect">
            <a:avLst/>
          </a:prstGeom>
          <a:solidFill>
            <a:schemeClr val="tx2"/>
          </a:solidFill>
        </p:spPr>
        <p:txBody>
          <a:bodyPr wrap="square">
            <a:spAutoFit/>
          </a:bodyPr>
          <a:lstStyle/>
          <a:p>
            <a:r>
              <a:rPr lang="en-US" sz="2800" b="1" dirty="0">
                <a:solidFill>
                  <a:schemeClr val="bg2"/>
                </a:solidFill>
              </a:rPr>
              <a:t>Figure B</a:t>
            </a:r>
            <a:r>
              <a:rPr lang="en-US" sz="2800" dirty="0">
                <a:solidFill>
                  <a:schemeClr val="bg2"/>
                </a:solidFill>
              </a:rPr>
              <a:t> after exposure to 200 </a:t>
            </a:r>
            <a:r>
              <a:rPr lang="en-US" sz="2800" dirty="0" err="1">
                <a:solidFill>
                  <a:schemeClr val="bg2"/>
                </a:solidFill>
              </a:rPr>
              <a:t>mW</a:t>
            </a:r>
            <a:r>
              <a:rPr lang="en-US" sz="2800" dirty="0">
                <a:solidFill>
                  <a:schemeClr val="bg2"/>
                </a:solidFill>
              </a:rPr>
              <a:t>/cm2 of light intensity. The cells in the well of the SWCNT sheet that received light were ablated.</a:t>
            </a:r>
          </a:p>
        </p:txBody>
      </p:sp>
    </p:spTree>
    <p:extLst>
      <p:ext uri="{BB962C8B-B14F-4D97-AF65-F5344CB8AC3E}">
        <p14:creationId xmlns:p14="http://schemas.microsoft.com/office/powerpoint/2010/main" val="1632189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6048A4-1279-4F78-B051-EAB821567736}"/>
              </a:ext>
            </a:extLst>
          </p:cNvPr>
          <p:cNvPicPr>
            <a:picLocks noChangeAspect="1"/>
          </p:cNvPicPr>
          <p:nvPr/>
        </p:nvPicPr>
        <p:blipFill rotWithShape="1">
          <a:blip r:embed="rId2"/>
          <a:srcRect l="61964" t="19999" r="12501" b="9207"/>
          <a:stretch/>
        </p:blipFill>
        <p:spPr>
          <a:xfrm>
            <a:off x="757645" y="470263"/>
            <a:ext cx="4674161" cy="7289074"/>
          </a:xfrm>
          <a:prstGeom prst="rect">
            <a:avLst/>
          </a:prstGeom>
        </p:spPr>
      </p:pic>
      <p:sp>
        <p:nvSpPr>
          <p:cNvPr id="5" name="TextBox 4">
            <a:extLst>
              <a:ext uri="{FF2B5EF4-FFF2-40B4-BE49-F238E27FC236}">
                <a16:creationId xmlns:a16="http://schemas.microsoft.com/office/drawing/2014/main" id="{906BB3F3-788C-48D9-AE2A-119C5B14CDCB}"/>
              </a:ext>
            </a:extLst>
          </p:cNvPr>
          <p:cNvSpPr txBox="1"/>
          <p:nvPr/>
        </p:nvSpPr>
        <p:spPr>
          <a:xfrm>
            <a:off x="5842363" y="1675452"/>
            <a:ext cx="7321730" cy="1815882"/>
          </a:xfrm>
          <a:prstGeom prst="rect">
            <a:avLst/>
          </a:prstGeom>
          <a:solidFill>
            <a:schemeClr val="tx2"/>
          </a:solidFill>
        </p:spPr>
        <p:txBody>
          <a:bodyPr wrap="square">
            <a:spAutoFit/>
          </a:bodyPr>
          <a:lstStyle/>
          <a:p>
            <a:r>
              <a:rPr lang="en-US" sz="2800" b="1" dirty="0">
                <a:solidFill>
                  <a:schemeClr val="bg2"/>
                </a:solidFill>
              </a:rPr>
              <a:t>Figure A</a:t>
            </a:r>
            <a:r>
              <a:rPr lang="en-US" sz="2800" dirty="0">
                <a:solidFill>
                  <a:schemeClr val="bg2"/>
                </a:solidFill>
              </a:rPr>
              <a:t> High magnification image of BT474 cell cluster treated with SWCNT and Trypan blue dye before light exposure.</a:t>
            </a:r>
          </a:p>
        </p:txBody>
      </p:sp>
      <p:sp>
        <p:nvSpPr>
          <p:cNvPr id="7" name="TextBox 6">
            <a:extLst>
              <a:ext uri="{FF2B5EF4-FFF2-40B4-BE49-F238E27FC236}">
                <a16:creationId xmlns:a16="http://schemas.microsoft.com/office/drawing/2014/main" id="{BC324D83-4F1C-434A-B3BC-14D1E0BB7303}"/>
              </a:ext>
            </a:extLst>
          </p:cNvPr>
          <p:cNvSpPr txBox="1"/>
          <p:nvPr/>
        </p:nvSpPr>
        <p:spPr>
          <a:xfrm>
            <a:off x="6038306" y="5024735"/>
            <a:ext cx="7321730" cy="2246769"/>
          </a:xfrm>
          <a:prstGeom prst="rect">
            <a:avLst/>
          </a:prstGeom>
          <a:solidFill>
            <a:schemeClr val="tx2"/>
          </a:solidFill>
        </p:spPr>
        <p:txBody>
          <a:bodyPr wrap="square">
            <a:spAutoFit/>
          </a:bodyPr>
          <a:lstStyle/>
          <a:p>
            <a:r>
              <a:rPr lang="en-US" sz="2800" b="1" dirty="0">
                <a:solidFill>
                  <a:schemeClr val="bg2"/>
                </a:solidFill>
              </a:rPr>
              <a:t>Figure B</a:t>
            </a:r>
            <a:r>
              <a:rPr lang="en-US" sz="2800" dirty="0">
                <a:solidFill>
                  <a:schemeClr val="bg2"/>
                </a:solidFill>
              </a:rPr>
              <a:t> on exposure to 200 </a:t>
            </a:r>
            <a:r>
              <a:rPr lang="en-US" sz="2800" dirty="0" err="1">
                <a:solidFill>
                  <a:schemeClr val="bg2"/>
                </a:solidFill>
              </a:rPr>
              <a:t>mW</a:t>
            </a:r>
            <a:r>
              <a:rPr lang="en-US" sz="2800" dirty="0">
                <a:solidFill>
                  <a:schemeClr val="bg2"/>
                </a:solidFill>
              </a:rPr>
              <a:t>/cm2 of light intensity. Note that there are bubbles on the cell cluster indicating the boiling of PBS due to SWCNT heat emission.</a:t>
            </a:r>
          </a:p>
        </p:txBody>
      </p:sp>
    </p:spTree>
    <p:extLst>
      <p:ext uri="{BB962C8B-B14F-4D97-AF65-F5344CB8AC3E}">
        <p14:creationId xmlns:p14="http://schemas.microsoft.com/office/powerpoint/2010/main" val="3559482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B75BA-AC22-401B-93B4-4C0CE55F91CE}"/>
              </a:ext>
            </a:extLst>
          </p:cNvPr>
          <p:cNvPicPr>
            <a:picLocks noChangeAspect="1"/>
          </p:cNvPicPr>
          <p:nvPr/>
        </p:nvPicPr>
        <p:blipFill rotWithShape="1">
          <a:blip r:embed="rId2"/>
          <a:srcRect l="34821" t="23492" r="39554" b="19524"/>
          <a:stretch/>
        </p:blipFill>
        <p:spPr>
          <a:xfrm>
            <a:off x="653142" y="365759"/>
            <a:ext cx="5708469" cy="7140561"/>
          </a:xfrm>
          <a:prstGeom prst="rect">
            <a:avLst/>
          </a:prstGeom>
        </p:spPr>
      </p:pic>
      <p:sp>
        <p:nvSpPr>
          <p:cNvPr id="5" name="TextBox 4">
            <a:extLst>
              <a:ext uri="{FF2B5EF4-FFF2-40B4-BE49-F238E27FC236}">
                <a16:creationId xmlns:a16="http://schemas.microsoft.com/office/drawing/2014/main" id="{093064AC-85D6-4F63-87CD-6DAD6E93590A}"/>
              </a:ext>
            </a:extLst>
          </p:cNvPr>
          <p:cNvSpPr txBox="1"/>
          <p:nvPr/>
        </p:nvSpPr>
        <p:spPr>
          <a:xfrm>
            <a:off x="6655528" y="1348881"/>
            <a:ext cx="7321730" cy="1384995"/>
          </a:xfrm>
          <a:prstGeom prst="rect">
            <a:avLst/>
          </a:prstGeom>
          <a:solidFill>
            <a:schemeClr val="tx2"/>
          </a:solidFill>
        </p:spPr>
        <p:txBody>
          <a:bodyPr wrap="square">
            <a:spAutoFit/>
          </a:bodyPr>
          <a:lstStyle/>
          <a:p>
            <a:r>
              <a:rPr lang="en-US" sz="2800" b="1" dirty="0">
                <a:solidFill>
                  <a:schemeClr val="bg2"/>
                </a:solidFill>
              </a:rPr>
              <a:t>Figure A</a:t>
            </a:r>
            <a:r>
              <a:rPr lang="en-US" sz="2800" dirty="0">
                <a:solidFill>
                  <a:schemeClr val="bg2"/>
                </a:solidFill>
              </a:rPr>
              <a:t> BT474 cells that were treated with SWCNT in PBS suspension before light exposure; </a:t>
            </a:r>
          </a:p>
        </p:txBody>
      </p:sp>
      <p:sp>
        <p:nvSpPr>
          <p:cNvPr id="7" name="TextBox 6">
            <a:extLst>
              <a:ext uri="{FF2B5EF4-FFF2-40B4-BE49-F238E27FC236}">
                <a16:creationId xmlns:a16="http://schemas.microsoft.com/office/drawing/2014/main" id="{7E304DDC-DB4C-47A4-A0AB-89EAF7DABE4A}"/>
              </a:ext>
            </a:extLst>
          </p:cNvPr>
          <p:cNvSpPr txBox="1"/>
          <p:nvPr/>
        </p:nvSpPr>
        <p:spPr>
          <a:xfrm>
            <a:off x="6655528" y="4114800"/>
            <a:ext cx="7321730" cy="3108543"/>
          </a:xfrm>
          <a:prstGeom prst="rect">
            <a:avLst/>
          </a:prstGeom>
          <a:solidFill>
            <a:schemeClr val="tx2"/>
          </a:solidFill>
        </p:spPr>
        <p:txBody>
          <a:bodyPr wrap="square">
            <a:spAutoFit/>
          </a:bodyPr>
          <a:lstStyle/>
          <a:p>
            <a:r>
              <a:rPr lang="en-US" sz="2800" b="1" dirty="0">
                <a:solidFill>
                  <a:schemeClr val="bg2"/>
                </a:solidFill>
              </a:rPr>
              <a:t>Figure B</a:t>
            </a:r>
            <a:r>
              <a:rPr lang="en-US" sz="2800" dirty="0">
                <a:solidFill>
                  <a:schemeClr val="bg2"/>
                </a:solidFill>
              </a:rPr>
              <a:t> after light exposure to 50 </a:t>
            </a:r>
            <a:r>
              <a:rPr lang="en-US" sz="2800" dirty="0" err="1">
                <a:solidFill>
                  <a:schemeClr val="bg2"/>
                </a:solidFill>
              </a:rPr>
              <a:t>mW</a:t>
            </a:r>
            <a:r>
              <a:rPr lang="en-US" sz="2800" dirty="0">
                <a:solidFill>
                  <a:schemeClr val="bg2"/>
                </a:solidFill>
              </a:rPr>
              <a:t>/cm2. Note that the center part that turned blue is the site that was exposed to </a:t>
            </a:r>
            <a:r>
              <a:rPr lang="en-US" sz="2800" dirty="0" err="1">
                <a:solidFill>
                  <a:schemeClr val="bg2"/>
                </a:solidFill>
              </a:rPr>
              <a:t>light,while</a:t>
            </a:r>
            <a:r>
              <a:rPr lang="en-US" sz="2800" dirty="0">
                <a:solidFill>
                  <a:schemeClr val="bg2"/>
                </a:solidFill>
              </a:rPr>
              <a:t> the surrounding cells appear normal. This illustrates the precision of cancer cell killing in the central region by this approach.</a:t>
            </a:r>
          </a:p>
        </p:txBody>
      </p:sp>
    </p:spTree>
    <p:extLst>
      <p:ext uri="{BB962C8B-B14F-4D97-AF65-F5344CB8AC3E}">
        <p14:creationId xmlns:p14="http://schemas.microsoft.com/office/powerpoint/2010/main" val="3937269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8B4FCD77-BE7D-468B-886D-BB98D2692993}"/>
              </a:ext>
            </a:extLst>
          </p:cNvPr>
          <p:cNvSpPr/>
          <p:nvPr/>
        </p:nvSpPr>
        <p:spPr>
          <a:xfrm>
            <a:off x="793790" y="1369100"/>
            <a:ext cx="9082207" cy="708779"/>
          </a:xfrm>
          <a:prstGeom prst="rect">
            <a:avLst/>
          </a:prstGeom>
          <a:noFill/>
          <a:ln/>
        </p:spPr>
        <p:txBody>
          <a:bodyPr wrap="none" lIns="0" tIns="0" rIns="0" bIns="0" rtlCol="0" anchor="t"/>
          <a:lstStyle/>
          <a:p>
            <a:pPr marL="0" indent="0">
              <a:lnSpc>
                <a:spcPts val="5550"/>
              </a:lnSpc>
              <a:buNone/>
            </a:pPr>
            <a:r>
              <a:rPr lang="en-US" sz="6000" b="1" u="sng" dirty="0">
                <a:solidFill>
                  <a:schemeClr val="bg2"/>
                </a:solidFill>
                <a:latin typeface="Crimson Pro Semi Bold" pitchFamily="34" charset="0"/>
              </a:rPr>
              <a:t>Table of content</a:t>
            </a:r>
            <a:endParaRPr lang="en-US" sz="6000" b="1" u="sng" dirty="0">
              <a:solidFill>
                <a:schemeClr val="bg2"/>
              </a:solidFill>
            </a:endParaRPr>
          </a:p>
        </p:txBody>
      </p:sp>
      <p:sp>
        <p:nvSpPr>
          <p:cNvPr id="4" name="TextBox 3">
            <a:extLst>
              <a:ext uri="{FF2B5EF4-FFF2-40B4-BE49-F238E27FC236}">
                <a16:creationId xmlns:a16="http://schemas.microsoft.com/office/drawing/2014/main" id="{F1848828-32E6-4CB3-91B5-DF5F91A803CE}"/>
              </a:ext>
            </a:extLst>
          </p:cNvPr>
          <p:cNvSpPr txBox="1"/>
          <p:nvPr/>
        </p:nvSpPr>
        <p:spPr>
          <a:xfrm>
            <a:off x="1231174" y="2263281"/>
            <a:ext cx="7321730" cy="8279190"/>
          </a:xfrm>
          <a:prstGeom prst="rect">
            <a:avLst/>
          </a:prstGeom>
          <a:noFill/>
        </p:spPr>
        <p:txBody>
          <a:bodyPr wrap="square">
            <a:spAutoFit/>
          </a:bodyPr>
          <a:lstStyle/>
          <a:p>
            <a:pPr marL="457200" indent="-457200">
              <a:buFont typeface="Wingdings" panose="05000000000000000000" pitchFamily="2" charset="2"/>
              <a:buChar char="q"/>
            </a:pPr>
            <a:r>
              <a:rPr lang="en-US" sz="2800" dirty="0">
                <a:solidFill>
                  <a:schemeClr val="tx2"/>
                </a:solidFill>
                <a:latin typeface="Heebo" pitchFamily="34" charset="0"/>
                <a:ea typeface="Heebo" pitchFamily="34" charset="-122"/>
                <a:cs typeface="Heebo" pitchFamily="34" charset="-120"/>
              </a:rPr>
              <a:t>Introduction</a:t>
            </a:r>
          </a:p>
          <a:p>
            <a:pPr marL="457200" indent="-457200">
              <a:buFont typeface="Wingdings" panose="05000000000000000000" pitchFamily="2" charset="2"/>
              <a:buChar char="q"/>
            </a:pPr>
            <a:r>
              <a:rPr lang="en-US" sz="2800" dirty="0">
                <a:solidFill>
                  <a:schemeClr val="tx2"/>
                </a:solidFill>
                <a:latin typeface="Heebo" pitchFamily="34" charset="0"/>
                <a:cs typeface="Heebo" pitchFamily="34" charset="-120"/>
              </a:rPr>
              <a:t>Nanobiotechnology in cancer diagnostics</a:t>
            </a:r>
          </a:p>
          <a:p>
            <a:pPr marL="457200" indent="-457200">
              <a:buFont typeface="Wingdings" panose="05000000000000000000" pitchFamily="2" charset="2"/>
              <a:buChar char="q"/>
            </a:pPr>
            <a:r>
              <a:rPr lang="en-US" sz="2800" dirty="0">
                <a:solidFill>
                  <a:schemeClr val="tx2"/>
                </a:solidFill>
                <a:latin typeface="Heebo" pitchFamily="34" charset="0"/>
                <a:cs typeface="Heebo" pitchFamily="34" charset="-120"/>
              </a:rPr>
              <a:t>Quantum dots for cancer diagnostics</a:t>
            </a:r>
          </a:p>
          <a:p>
            <a:pPr marL="457200" indent="-457200">
              <a:buFont typeface="Wingdings" panose="05000000000000000000" pitchFamily="2" charset="2"/>
              <a:buChar char="q"/>
            </a:pPr>
            <a:r>
              <a:rPr lang="en-US" sz="2800" dirty="0">
                <a:solidFill>
                  <a:schemeClr val="tx2"/>
                </a:solidFill>
                <a:latin typeface="Heebo" pitchFamily="34" charset="0"/>
                <a:cs typeface="Heebo" pitchFamily="34" charset="-120"/>
              </a:rPr>
              <a:t>Viral capsids for drug delivery</a:t>
            </a:r>
          </a:p>
          <a:p>
            <a:pPr marL="457200" indent="-457200">
              <a:buFont typeface="Wingdings" panose="05000000000000000000" pitchFamily="2" charset="2"/>
              <a:buChar char="q"/>
            </a:pPr>
            <a:r>
              <a:rPr lang="en-US" sz="2800" dirty="0">
                <a:solidFill>
                  <a:schemeClr val="tx2"/>
                </a:solidFill>
                <a:latin typeface="Heebo" pitchFamily="34" charset="0"/>
                <a:cs typeface="Heebo" pitchFamily="34" charset="-120"/>
              </a:rPr>
              <a:t>Magnetic particles for cancer therapy</a:t>
            </a:r>
          </a:p>
          <a:p>
            <a:pPr marL="457200" indent="-457200">
              <a:buFont typeface="Wingdings" panose="05000000000000000000" pitchFamily="2" charset="2"/>
              <a:buChar char="q"/>
            </a:pPr>
            <a:r>
              <a:rPr lang="en-US" sz="2800" dirty="0" err="1">
                <a:solidFill>
                  <a:schemeClr val="tx2"/>
                </a:solidFill>
                <a:latin typeface="Heebo" pitchFamily="34" charset="0"/>
                <a:cs typeface="Heebo" pitchFamily="34" charset="-120"/>
              </a:rPr>
              <a:t>Nanoshells</a:t>
            </a:r>
            <a:r>
              <a:rPr lang="en-US" sz="2800" dirty="0">
                <a:solidFill>
                  <a:schemeClr val="tx2"/>
                </a:solidFill>
                <a:latin typeface="Heebo" pitchFamily="34" charset="0"/>
                <a:cs typeface="Heebo" pitchFamily="34" charset="-120"/>
              </a:rPr>
              <a:t> and SWCNTs for cancer therapy</a:t>
            </a:r>
          </a:p>
          <a:p>
            <a:pPr marL="457200" indent="-457200">
              <a:buFont typeface="Wingdings" panose="05000000000000000000" pitchFamily="2" charset="2"/>
              <a:buChar char="q"/>
            </a:pPr>
            <a:r>
              <a:rPr lang="en-US" sz="2800" dirty="0">
                <a:solidFill>
                  <a:schemeClr val="tx2"/>
                </a:solidFill>
                <a:latin typeface="Heebo" pitchFamily="34" charset="0"/>
                <a:cs typeface="Heebo" pitchFamily="34" charset="-120"/>
              </a:rPr>
              <a:t>SWCNTs </a:t>
            </a:r>
            <a:r>
              <a:rPr lang="en-US" sz="2800" dirty="0" err="1">
                <a:solidFill>
                  <a:schemeClr val="tx2"/>
                </a:solidFill>
                <a:latin typeface="Heebo" pitchFamily="34" charset="0"/>
                <a:cs typeface="Heebo" pitchFamily="34" charset="-120"/>
              </a:rPr>
              <a:t>nanobombs</a:t>
            </a:r>
            <a:r>
              <a:rPr lang="en-US" sz="2800" dirty="0">
                <a:solidFill>
                  <a:schemeClr val="tx2"/>
                </a:solidFill>
                <a:latin typeface="Heebo" pitchFamily="34" charset="0"/>
                <a:cs typeface="Heebo" pitchFamily="34" charset="-120"/>
              </a:rPr>
              <a:t> for cancer therapy</a:t>
            </a:r>
          </a:p>
          <a:p>
            <a:pPr marL="457200" indent="-457200">
              <a:buFont typeface="Wingdings" panose="05000000000000000000" pitchFamily="2" charset="2"/>
              <a:buChar char="q"/>
            </a:pPr>
            <a:r>
              <a:rPr lang="en-US" sz="2800" dirty="0">
                <a:solidFill>
                  <a:schemeClr val="tx2"/>
                </a:solidFill>
                <a:latin typeface="Heebo" pitchFamily="34" charset="0"/>
                <a:cs typeface="Heebo" pitchFamily="34" charset="-120"/>
              </a:rPr>
              <a:t>SWCNTs synthesis method</a:t>
            </a:r>
          </a:p>
          <a:p>
            <a:pPr marL="457200" indent="-457200">
              <a:buFont typeface="Wingdings" panose="05000000000000000000" pitchFamily="2" charset="2"/>
              <a:buChar char="q"/>
            </a:pPr>
            <a:r>
              <a:rPr lang="en-US" sz="2800" dirty="0" err="1">
                <a:solidFill>
                  <a:schemeClr val="tx2"/>
                </a:solidFill>
                <a:latin typeface="Heebo" pitchFamily="34" charset="0"/>
                <a:cs typeface="Heebo" pitchFamily="34" charset="-120"/>
              </a:rPr>
              <a:t>Nanobomb</a:t>
            </a:r>
            <a:r>
              <a:rPr lang="en-US" sz="2800" dirty="0">
                <a:solidFill>
                  <a:schemeClr val="tx2"/>
                </a:solidFill>
                <a:latin typeface="Heebo" pitchFamily="34" charset="0"/>
                <a:cs typeface="Heebo" pitchFamily="34" charset="-120"/>
              </a:rPr>
              <a:t> activation and cell death</a:t>
            </a:r>
          </a:p>
          <a:p>
            <a:pPr marL="457200" indent="-457200">
              <a:buFont typeface="Wingdings" panose="05000000000000000000" pitchFamily="2" charset="2"/>
              <a:buChar char="q"/>
            </a:pPr>
            <a:r>
              <a:rPr lang="en-US" sz="2800" dirty="0">
                <a:solidFill>
                  <a:schemeClr val="tx2"/>
                </a:solidFill>
                <a:latin typeface="Heebo" pitchFamily="34" charset="0"/>
                <a:cs typeface="Heebo" pitchFamily="34" charset="-120"/>
              </a:rPr>
              <a:t>Advantages of </a:t>
            </a:r>
            <a:r>
              <a:rPr lang="en-US" sz="2800" dirty="0" err="1">
                <a:solidFill>
                  <a:schemeClr val="tx2"/>
                </a:solidFill>
                <a:latin typeface="Heebo" pitchFamily="34" charset="0"/>
                <a:cs typeface="Heebo" pitchFamily="34" charset="-120"/>
              </a:rPr>
              <a:t>nanobomb</a:t>
            </a:r>
            <a:endParaRPr lang="en-US" sz="2800" dirty="0">
              <a:solidFill>
                <a:schemeClr val="tx2"/>
              </a:solidFill>
              <a:latin typeface="Heebo" pitchFamily="34" charset="0"/>
              <a:cs typeface="Heebo" pitchFamily="34" charset="-120"/>
            </a:endParaRPr>
          </a:p>
          <a:p>
            <a:pPr marL="457200" indent="-457200">
              <a:buFont typeface="Wingdings" panose="05000000000000000000" pitchFamily="2" charset="2"/>
              <a:buChar char="q"/>
            </a:pPr>
            <a:r>
              <a:rPr lang="en-US" sz="2800" dirty="0">
                <a:solidFill>
                  <a:schemeClr val="tx2"/>
                </a:solidFill>
                <a:latin typeface="Heebo" pitchFamily="34" charset="0"/>
                <a:cs typeface="Heebo" pitchFamily="34" charset="-120"/>
              </a:rPr>
              <a:t>Results of SWCNTs </a:t>
            </a:r>
          </a:p>
          <a:p>
            <a:pPr marL="457200" indent="-457200">
              <a:buFont typeface="Wingdings" panose="05000000000000000000" pitchFamily="2" charset="2"/>
              <a:buChar char="q"/>
            </a:pPr>
            <a:r>
              <a:rPr lang="en-US" sz="2800" dirty="0">
                <a:solidFill>
                  <a:schemeClr val="tx2"/>
                </a:solidFill>
                <a:latin typeface="Heebo" pitchFamily="34" charset="0"/>
                <a:cs typeface="Heebo" pitchFamily="34" charset="-120"/>
              </a:rPr>
              <a:t>Future approaches </a:t>
            </a:r>
          </a:p>
          <a:p>
            <a:pPr marL="457200" indent="-457200">
              <a:buFont typeface="Wingdings" panose="05000000000000000000" pitchFamily="2" charset="2"/>
              <a:buChar char="q"/>
            </a:pPr>
            <a:endParaRPr lang="en-US" sz="2800" dirty="0">
              <a:solidFill>
                <a:schemeClr val="tx2"/>
              </a:solidFill>
              <a:latin typeface="Heebo" pitchFamily="34" charset="0"/>
              <a:cs typeface="Heebo" pitchFamily="34" charset="-120"/>
            </a:endParaRPr>
          </a:p>
          <a:p>
            <a:pPr marL="457200" indent="-457200">
              <a:buFont typeface="Wingdings" panose="05000000000000000000" pitchFamily="2" charset="2"/>
              <a:buChar char="q"/>
            </a:pPr>
            <a:endParaRPr lang="en-US" sz="2800" dirty="0">
              <a:solidFill>
                <a:schemeClr val="tx2"/>
              </a:solidFill>
              <a:latin typeface="Heebo" pitchFamily="34" charset="0"/>
              <a:cs typeface="Heebo" pitchFamily="34" charset="-120"/>
            </a:endParaRPr>
          </a:p>
          <a:p>
            <a:pPr marL="457200" indent="-457200">
              <a:buFont typeface="Wingdings" panose="05000000000000000000" pitchFamily="2" charset="2"/>
              <a:buChar char="q"/>
            </a:pPr>
            <a:endParaRPr lang="en-US" sz="2800" dirty="0">
              <a:solidFill>
                <a:schemeClr val="tx2"/>
              </a:solidFill>
              <a:latin typeface="Heebo" pitchFamily="34" charset="0"/>
              <a:cs typeface="Heebo" pitchFamily="34" charset="-120"/>
            </a:endParaRPr>
          </a:p>
          <a:p>
            <a:pPr marL="457200" indent="-457200">
              <a:buFont typeface="Wingdings" panose="05000000000000000000" pitchFamily="2" charset="2"/>
              <a:buChar char="q"/>
            </a:pPr>
            <a:endParaRPr lang="en-US" sz="2800" dirty="0">
              <a:solidFill>
                <a:schemeClr val="tx2"/>
              </a:solidFill>
              <a:latin typeface="Heebo" pitchFamily="34" charset="0"/>
              <a:cs typeface="Heebo" pitchFamily="34" charset="-120"/>
            </a:endParaRPr>
          </a:p>
          <a:p>
            <a:pPr marL="457200" indent="-457200">
              <a:buFont typeface="Wingdings" panose="05000000000000000000" pitchFamily="2" charset="2"/>
              <a:buChar char="q"/>
            </a:pPr>
            <a:endParaRPr lang="en-US" sz="2800" dirty="0">
              <a:solidFill>
                <a:schemeClr val="tx2"/>
              </a:solidFill>
              <a:latin typeface="Heebo" pitchFamily="34" charset="0"/>
              <a:cs typeface="Heebo" pitchFamily="34" charset="-120"/>
            </a:endParaRPr>
          </a:p>
          <a:p>
            <a:pPr marL="457200" indent="-457200">
              <a:buFont typeface="Wingdings" panose="05000000000000000000" pitchFamily="2" charset="2"/>
              <a:buChar char="q"/>
            </a:pPr>
            <a:endParaRPr lang="en-US" sz="2800" dirty="0"/>
          </a:p>
        </p:txBody>
      </p:sp>
    </p:spTree>
    <p:extLst>
      <p:ext uri="{BB962C8B-B14F-4D97-AF65-F5344CB8AC3E}">
        <p14:creationId xmlns:p14="http://schemas.microsoft.com/office/powerpoint/2010/main" val="284527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821055"/>
            <a:ext cx="7435572" cy="708779"/>
          </a:xfrm>
          <a:prstGeom prst="rect">
            <a:avLst/>
          </a:prstGeom>
          <a:noFill/>
          <a:ln/>
        </p:spPr>
        <p:txBody>
          <a:bodyPr wrap="none" lIns="0" tIns="0" rIns="0" bIns="0" rtlCol="0" anchor="t"/>
          <a:lstStyle/>
          <a:p>
            <a:pPr marL="0" indent="0">
              <a:lnSpc>
                <a:spcPts val="5550"/>
              </a:lnSpc>
              <a:buNone/>
            </a:pPr>
            <a:r>
              <a:rPr lang="en-US" sz="6000" b="1" u="sng" dirty="0">
                <a:solidFill>
                  <a:schemeClr val="bg2"/>
                </a:solidFill>
                <a:latin typeface="Crimson Pro Semi Bold" pitchFamily="34" charset="0"/>
                <a:ea typeface="Crimson Pro Semi Bold" pitchFamily="34" charset="-122"/>
                <a:cs typeface="Crimson Pro Semi Bold" pitchFamily="34" charset="-120"/>
              </a:rPr>
              <a:t>Conclusion: A Promising Future</a:t>
            </a:r>
            <a:endParaRPr lang="en-US" sz="6000" b="1" u="sng" dirty="0">
              <a:solidFill>
                <a:schemeClr val="bg2"/>
              </a:solidFill>
            </a:endParaRPr>
          </a:p>
        </p:txBody>
      </p:sp>
      <p:pic>
        <p:nvPicPr>
          <p:cNvPr id="3" name="Image 0" descr="preencoded.png"/>
          <p:cNvPicPr>
            <a:picLocks noChangeAspect="1"/>
          </p:cNvPicPr>
          <p:nvPr/>
        </p:nvPicPr>
        <p:blipFill>
          <a:blip r:embed="rId3"/>
          <a:stretch>
            <a:fillRect/>
          </a:stretch>
        </p:blipFill>
        <p:spPr>
          <a:xfrm>
            <a:off x="793790" y="1983462"/>
            <a:ext cx="6351270" cy="3137178"/>
          </a:xfrm>
          <a:prstGeom prst="rect">
            <a:avLst/>
          </a:prstGeom>
        </p:spPr>
      </p:pic>
      <p:sp>
        <p:nvSpPr>
          <p:cNvPr id="4" name="Text 1"/>
          <p:cNvSpPr/>
          <p:nvPr/>
        </p:nvSpPr>
        <p:spPr>
          <a:xfrm>
            <a:off x="2674842" y="5193030"/>
            <a:ext cx="2835235" cy="354330"/>
          </a:xfrm>
          <a:prstGeom prst="rect">
            <a:avLst/>
          </a:prstGeom>
          <a:noFill/>
          <a:ln/>
        </p:spPr>
        <p:txBody>
          <a:bodyPr wrap="none" lIns="0" tIns="0" rIns="0" bIns="0" rtlCol="0" anchor="t"/>
          <a:lstStyle/>
          <a:p>
            <a:pPr marL="0" indent="0" algn="l">
              <a:lnSpc>
                <a:spcPts val="2750"/>
              </a:lnSpc>
              <a:buNone/>
            </a:pPr>
            <a:r>
              <a:rPr lang="en-US" sz="3200" b="1" u="sng" dirty="0">
                <a:solidFill>
                  <a:schemeClr val="tx2"/>
                </a:solidFill>
                <a:latin typeface="Crimson Pro Semi Bold" pitchFamily="34" charset="0"/>
                <a:ea typeface="Crimson Pro Semi Bold" pitchFamily="34" charset="-122"/>
                <a:cs typeface="Crimson Pro Semi Bold" pitchFamily="34" charset="-120"/>
              </a:rPr>
              <a:t>Nanobombs</a:t>
            </a:r>
            <a:endParaRPr lang="en-US" sz="3200" b="1" u="sng" dirty="0">
              <a:solidFill>
                <a:schemeClr val="tx2"/>
              </a:solidFill>
            </a:endParaRPr>
          </a:p>
        </p:txBody>
      </p:sp>
      <p:sp>
        <p:nvSpPr>
          <p:cNvPr id="5" name="Text 2"/>
          <p:cNvSpPr/>
          <p:nvPr/>
        </p:nvSpPr>
        <p:spPr>
          <a:xfrm>
            <a:off x="597847" y="5574268"/>
            <a:ext cx="6351270" cy="2343694"/>
          </a:xfrm>
          <a:prstGeom prst="rect">
            <a:avLst/>
          </a:prstGeom>
          <a:noFill/>
          <a:ln/>
        </p:spPr>
        <p:txBody>
          <a:bodyPr wrap="square" lIns="0" tIns="0" rIns="0" bIns="0" rtlCol="0" anchor="t"/>
          <a:lstStyle/>
          <a:p>
            <a:pPr marL="0" indent="0">
              <a:lnSpc>
                <a:spcPts val="2800"/>
              </a:lnSpc>
              <a:buNone/>
            </a:pPr>
            <a:r>
              <a:rPr lang="en-US" sz="2400" dirty="0">
                <a:solidFill>
                  <a:schemeClr val="tx2"/>
                </a:solidFill>
                <a:latin typeface="Source Sans Pro" pitchFamily="34" charset="0"/>
                <a:ea typeface="Source Sans Pro" pitchFamily="34" charset="-122"/>
                <a:cs typeface="Source Sans Pro" pitchFamily="34" charset="-120"/>
              </a:rPr>
              <a:t>The research presented in this presentation demonstrates the potential of SWCNT </a:t>
            </a:r>
            <a:r>
              <a:rPr lang="en-US" sz="2400" dirty="0" err="1">
                <a:solidFill>
                  <a:schemeClr val="tx2"/>
                </a:solidFill>
                <a:latin typeface="Source Sans Pro" pitchFamily="34" charset="0"/>
                <a:ea typeface="Source Sans Pro" pitchFamily="34" charset="-122"/>
                <a:cs typeface="Source Sans Pro" pitchFamily="34" charset="-120"/>
              </a:rPr>
              <a:t>nanobombs</a:t>
            </a:r>
            <a:r>
              <a:rPr lang="en-US" sz="2400" dirty="0">
                <a:solidFill>
                  <a:schemeClr val="tx2"/>
                </a:solidFill>
                <a:latin typeface="Source Sans Pro" pitchFamily="34" charset="0"/>
                <a:ea typeface="Source Sans Pro" pitchFamily="34" charset="-122"/>
                <a:cs typeface="Source Sans Pro" pitchFamily="34" charset="-120"/>
              </a:rPr>
              <a:t> as a novel and effective approach to killing cancer cells. The technology offers several advantages over traditional therapies, including high selectivity, minimal collateral damage, and the ability to overcome toxicity concerns.</a:t>
            </a:r>
            <a:endParaRPr lang="en-US" sz="2400" dirty="0">
              <a:solidFill>
                <a:schemeClr val="tx2"/>
              </a:solidFill>
            </a:endParaRPr>
          </a:p>
        </p:txBody>
      </p:sp>
      <p:pic>
        <p:nvPicPr>
          <p:cNvPr id="6" name="Image 1" descr="preencoded.png"/>
          <p:cNvPicPr>
            <a:picLocks noChangeAspect="1"/>
          </p:cNvPicPr>
          <p:nvPr/>
        </p:nvPicPr>
        <p:blipFill>
          <a:blip r:embed="rId4"/>
          <a:stretch>
            <a:fillRect/>
          </a:stretch>
        </p:blipFill>
        <p:spPr>
          <a:xfrm>
            <a:off x="7485221" y="1983462"/>
            <a:ext cx="6351389" cy="3137178"/>
          </a:xfrm>
          <a:prstGeom prst="rect">
            <a:avLst/>
          </a:prstGeom>
        </p:spPr>
      </p:pic>
      <p:sp>
        <p:nvSpPr>
          <p:cNvPr id="7" name="Text 3"/>
          <p:cNvSpPr/>
          <p:nvPr/>
        </p:nvSpPr>
        <p:spPr>
          <a:xfrm>
            <a:off x="9243297" y="5193030"/>
            <a:ext cx="2835235" cy="354330"/>
          </a:xfrm>
          <a:prstGeom prst="rect">
            <a:avLst/>
          </a:prstGeom>
          <a:noFill/>
          <a:ln/>
        </p:spPr>
        <p:txBody>
          <a:bodyPr wrap="none" lIns="0" tIns="0" rIns="0" bIns="0" rtlCol="0" anchor="t"/>
          <a:lstStyle/>
          <a:p>
            <a:pPr marL="0" indent="0" algn="l">
              <a:lnSpc>
                <a:spcPts val="2750"/>
              </a:lnSpc>
              <a:buNone/>
            </a:pPr>
            <a:r>
              <a:rPr lang="en-US" sz="3200" b="1" u="sng" dirty="0">
                <a:solidFill>
                  <a:schemeClr val="tx2"/>
                </a:solidFill>
                <a:latin typeface="Crimson Pro Semi Bold" pitchFamily="34" charset="0"/>
                <a:ea typeface="Crimson Pro Semi Bold" pitchFamily="34" charset="-122"/>
                <a:cs typeface="Crimson Pro Semi Bold" pitchFamily="34" charset="-120"/>
              </a:rPr>
              <a:t>Future Research</a:t>
            </a:r>
            <a:endParaRPr lang="en-US" sz="3200" b="1" u="sng" dirty="0">
              <a:solidFill>
                <a:schemeClr val="tx2"/>
              </a:solidFill>
            </a:endParaRPr>
          </a:p>
        </p:txBody>
      </p:sp>
      <p:sp>
        <p:nvSpPr>
          <p:cNvPr id="8" name="Text 4"/>
          <p:cNvSpPr/>
          <p:nvPr/>
        </p:nvSpPr>
        <p:spPr>
          <a:xfrm>
            <a:off x="7485219" y="5686425"/>
            <a:ext cx="6351389" cy="1703614"/>
          </a:xfrm>
          <a:prstGeom prst="rect">
            <a:avLst/>
          </a:prstGeom>
          <a:noFill/>
          <a:ln/>
        </p:spPr>
        <p:txBody>
          <a:bodyPr wrap="square" lIns="0" tIns="0" rIns="0" bIns="0" rtlCol="0" anchor="t"/>
          <a:lstStyle/>
          <a:p>
            <a:pPr marL="0" indent="0">
              <a:lnSpc>
                <a:spcPts val="2800"/>
              </a:lnSpc>
              <a:buNone/>
            </a:pPr>
            <a:r>
              <a:rPr lang="en-US" sz="2400" dirty="0">
                <a:solidFill>
                  <a:schemeClr val="tx2"/>
                </a:solidFill>
                <a:latin typeface="Source Sans Pro" pitchFamily="34" charset="0"/>
                <a:ea typeface="Source Sans Pro" pitchFamily="34" charset="-122"/>
                <a:cs typeface="Source Sans Pro" pitchFamily="34" charset="-120"/>
              </a:rPr>
              <a:t>Further research is needed to fully understand the mechanism of SWCNT </a:t>
            </a:r>
            <a:r>
              <a:rPr lang="en-US" sz="2400" dirty="0" err="1">
                <a:solidFill>
                  <a:schemeClr val="tx2"/>
                </a:solidFill>
                <a:latin typeface="Source Sans Pro" pitchFamily="34" charset="0"/>
                <a:ea typeface="Source Sans Pro" pitchFamily="34" charset="-122"/>
                <a:cs typeface="Source Sans Pro" pitchFamily="34" charset="-120"/>
              </a:rPr>
              <a:t>nanobomb</a:t>
            </a:r>
            <a:r>
              <a:rPr lang="en-US" sz="2400" dirty="0">
                <a:solidFill>
                  <a:schemeClr val="tx2"/>
                </a:solidFill>
                <a:latin typeface="Source Sans Pro" pitchFamily="34" charset="0"/>
                <a:ea typeface="Source Sans Pro" pitchFamily="34" charset="-122"/>
                <a:cs typeface="Source Sans Pro" pitchFamily="34" charset="-120"/>
              </a:rPr>
              <a:t> activation and to optimize their use for clinical applications. However, the initial results are promising and suggest that SWCNT </a:t>
            </a:r>
            <a:r>
              <a:rPr lang="en-US" sz="2400" dirty="0" err="1">
                <a:solidFill>
                  <a:schemeClr val="tx2"/>
                </a:solidFill>
                <a:latin typeface="Source Sans Pro" pitchFamily="34" charset="0"/>
                <a:ea typeface="Source Sans Pro" pitchFamily="34" charset="-122"/>
                <a:cs typeface="Source Sans Pro" pitchFamily="34" charset="-120"/>
              </a:rPr>
              <a:t>nanobombs</a:t>
            </a:r>
            <a:r>
              <a:rPr lang="en-US" sz="2400" dirty="0">
                <a:solidFill>
                  <a:schemeClr val="tx2"/>
                </a:solidFill>
                <a:latin typeface="Source Sans Pro" pitchFamily="34" charset="0"/>
                <a:ea typeface="Source Sans Pro" pitchFamily="34" charset="-122"/>
                <a:cs typeface="Source Sans Pro" pitchFamily="34" charset="-120"/>
              </a:rPr>
              <a:t> could revolutionize cancer treatment in the future.</a:t>
            </a:r>
            <a:endParaRPr lang="en-US" sz="2400" dirty="0">
              <a:solidFill>
                <a:schemeClr val="tx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DCE8AB-1710-43BD-992D-B5366F86DD09}"/>
              </a:ext>
            </a:extLst>
          </p:cNvPr>
          <p:cNvSpPr txBox="1"/>
          <p:nvPr/>
        </p:nvSpPr>
        <p:spPr>
          <a:xfrm>
            <a:off x="4823460" y="3323575"/>
            <a:ext cx="7321730" cy="575286"/>
          </a:xfrm>
          <a:prstGeom prst="rect">
            <a:avLst/>
          </a:prstGeom>
          <a:noFill/>
          <a:effectLst>
            <a:reflection blurRad="6350" stA="50000" endA="300" endPos="90000" dist="50800" dir="5400000" sy="-100000" algn="bl" rotWithShape="0"/>
          </a:effectLst>
        </p:spPr>
        <p:txBody>
          <a:bodyPr wrap="square">
            <a:spAutoFit/>
          </a:bodyPr>
          <a:lstStyle/>
          <a:p>
            <a:pPr marL="0" indent="0">
              <a:lnSpc>
                <a:spcPts val="2800"/>
              </a:lnSpc>
              <a:buNone/>
            </a:pPr>
            <a:r>
              <a:rPr lang="en-US" sz="6600" b="1" dirty="0">
                <a:solidFill>
                  <a:schemeClr val="bg2"/>
                </a:solidFill>
                <a:latin typeface="Source Sans Pro" pitchFamily="34" charset="0"/>
                <a:ea typeface="Source Sans Pro" pitchFamily="34" charset="-122"/>
                <a:cs typeface="Source Sans Pro" pitchFamily="34" charset="-120"/>
              </a:rPr>
              <a:t>THANK YOU</a:t>
            </a:r>
            <a:endParaRPr lang="en-US" sz="6600" b="1" dirty="0">
              <a:solidFill>
                <a:schemeClr val="bg2"/>
              </a:solidFill>
            </a:endParaRPr>
          </a:p>
        </p:txBody>
      </p:sp>
    </p:spTree>
    <p:extLst>
      <p:ext uri="{BB962C8B-B14F-4D97-AF65-F5344CB8AC3E}">
        <p14:creationId xmlns:p14="http://schemas.microsoft.com/office/powerpoint/2010/main" val="4094013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8B4FCD77-BE7D-468B-886D-BB98D2692993}"/>
              </a:ext>
            </a:extLst>
          </p:cNvPr>
          <p:cNvSpPr/>
          <p:nvPr/>
        </p:nvSpPr>
        <p:spPr>
          <a:xfrm>
            <a:off x="793790" y="1369100"/>
            <a:ext cx="9082207" cy="708779"/>
          </a:xfrm>
          <a:prstGeom prst="rect">
            <a:avLst/>
          </a:prstGeom>
          <a:noFill/>
          <a:ln/>
        </p:spPr>
        <p:txBody>
          <a:bodyPr wrap="none" lIns="0" tIns="0" rIns="0" bIns="0" rtlCol="0" anchor="t"/>
          <a:lstStyle/>
          <a:p>
            <a:pPr marL="0" indent="0">
              <a:lnSpc>
                <a:spcPts val="5550"/>
              </a:lnSpc>
              <a:buNone/>
            </a:pPr>
            <a:r>
              <a:rPr lang="en-US" sz="6000" b="1" u="sng" dirty="0">
                <a:solidFill>
                  <a:schemeClr val="bg2"/>
                </a:solidFill>
                <a:latin typeface="Crimson Pro Semi Bold" pitchFamily="34" charset="0"/>
              </a:rPr>
              <a:t>Introduction</a:t>
            </a:r>
            <a:r>
              <a:rPr lang="en-US" sz="6000" b="1" u="sng" dirty="0">
                <a:solidFill>
                  <a:srgbClr val="04318F"/>
                </a:solidFill>
                <a:latin typeface="Crimson Pro Semi Bold" pitchFamily="34" charset="0"/>
              </a:rPr>
              <a:t>:</a:t>
            </a:r>
            <a:endParaRPr lang="en-US" sz="6000" b="1" u="sng" dirty="0"/>
          </a:p>
        </p:txBody>
      </p:sp>
      <p:sp>
        <p:nvSpPr>
          <p:cNvPr id="4" name="TextBox 3">
            <a:extLst>
              <a:ext uri="{FF2B5EF4-FFF2-40B4-BE49-F238E27FC236}">
                <a16:creationId xmlns:a16="http://schemas.microsoft.com/office/drawing/2014/main" id="{9ECFB4FF-326F-408E-B52C-01D5F33851ED}"/>
              </a:ext>
            </a:extLst>
          </p:cNvPr>
          <p:cNvSpPr txBox="1"/>
          <p:nvPr/>
        </p:nvSpPr>
        <p:spPr>
          <a:xfrm>
            <a:off x="1677293" y="2370572"/>
            <a:ext cx="11540996" cy="2338461"/>
          </a:xfrm>
          <a:prstGeom prst="rect">
            <a:avLst/>
          </a:prstGeom>
          <a:noFill/>
        </p:spPr>
        <p:txBody>
          <a:bodyPr wrap="square">
            <a:spAutoFit/>
          </a:bodyPr>
          <a:lstStyle/>
          <a:p>
            <a:pPr marL="457200" indent="-457200">
              <a:lnSpc>
                <a:spcPts val="2850"/>
              </a:lnSpc>
              <a:buFont typeface="Wingdings" panose="05000000000000000000" pitchFamily="2" charset="2"/>
              <a:buChar char="Ø"/>
            </a:pPr>
            <a:r>
              <a:rPr lang="en-US" sz="2800" dirty="0">
                <a:solidFill>
                  <a:schemeClr val="tx2"/>
                </a:solidFill>
                <a:latin typeface="Heebo" pitchFamily="34" charset="0"/>
                <a:ea typeface="Heebo" pitchFamily="34" charset="-122"/>
                <a:cs typeface="Heebo" pitchFamily="34" charset="-120"/>
              </a:rPr>
              <a:t>Despite advances in cancer biology, clinical progress has been limited by the lack of highly selective therapeutic agents. </a:t>
            </a:r>
          </a:p>
          <a:p>
            <a:pPr marL="0" indent="0">
              <a:lnSpc>
                <a:spcPts val="2850"/>
              </a:lnSpc>
              <a:buNone/>
            </a:pPr>
            <a:endParaRPr lang="en-US" sz="2800" dirty="0">
              <a:solidFill>
                <a:schemeClr val="tx2"/>
              </a:solidFill>
              <a:latin typeface="Heebo" pitchFamily="34" charset="0"/>
              <a:ea typeface="Heebo" pitchFamily="34" charset="-122"/>
              <a:cs typeface="Heebo" pitchFamily="34" charset="-120"/>
            </a:endParaRPr>
          </a:p>
          <a:p>
            <a:pPr marL="457200" indent="-457200">
              <a:lnSpc>
                <a:spcPts val="2850"/>
              </a:lnSpc>
              <a:buFont typeface="Wingdings" panose="05000000000000000000" pitchFamily="2" charset="2"/>
              <a:buChar char="Ø"/>
            </a:pPr>
            <a:r>
              <a:rPr lang="en-US" sz="2800" dirty="0">
                <a:solidFill>
                  <a:schemeClr val="tx2"/>
                </a:solidFill>
                <a:latin typeface="Heebo" pitchFamily="34" charset="0"/>
                <a:ea typeface="Heebo" pitchFamily="34" charset="-122"/>
                <a:cs typeface="Heebo" pitchFamily="34" charset="-120"/>
              </a:rPr>
              <a:t>Furthermore, it is most striking to </a:t>
            </a:r>
            <a:r>
              <a:rPr lang="en-US" sz="2800" dirty="0" err="1">
                <a:solidFill>
                  <a:schemeClr val="tx2"/>
                </a:solidFill>
                <a:latin typeface="Heebo" pitchFamily="34" charset="0"/>
                <a:ea typeface="Heebo" pitchFamily="34" charset="-122"/>
                <a:cs typeface="Heebo" pitchFamily="34" charset="-120"/>
              </a:rPr>
              <a:t>recognise</a:t>
            </a:r>
            <a:r>
              <a:rPr lang="en-US" sz="2800" dirty="0">
                <a:solidFill>
                  <a:schemeClr val="tx2"/>
                </a:solidFill>
                <a:latin typeface="Heebo" pitchFamily="34" charset="0"/>
                <a:ea typeface="Heebo" pitchFamily="34" charset="-122"/>
                <a:cs typeface="Heebo" pitchFamily="34" charset="-120"/>
              </a:rPr>
              <a:t> that only 1 to 10 parts per 100,000 of intravenously injected monoclonal antibodies reach their targets in vivo.</a:t>
            </a:r>
            <a:endParaRPr lang="en-US" sz="2800" dirty="0">
              <a:solidFill>
                <a:schemeClr val="tx2"/>
              </a:solidFill>
            </a:endParaRPr>
          </a:p>
        </p:txBody>
      </p:sp>
      <p:sp>
        <p:nvSpPr>
          <p:cNvPr id="6" name="TextBox 5">
            <a:extLst>
              <a:ext uri="{FF2B5EF4-FFF2-40B4-BE49-F238E27FC236}">
                <a16:creationId xmlns:a16="http://schemas.microsoft.com/office/drawing/2014/main" id="{8417FA00-2676-4B0D-8614-F438E35A65AB}"/>
              </a:ext>
            </a:extLst>
          </p:cNvPr>
          <p:cNvSpPr txBox="1"/>
          <p:nvPr/>
        </p:nvSpPr>
        <p:spPr>
          <a:xfrm>
            <a:off x="1648874" y="4834491"/>
            <a:ext cx="11332651" cy="1594667"/>
          </a:xfrm>
          <a:prstGeom prst="rect">
            <a:avLst/>
          </a:prstGeom>
          <a:noFill/>
        </p:spPr>
        <p:txBody>
          <a:bodyPr wrap="square">
            <a:spAutoFit/>
          </a:bodyPr>
          <a:lstStyle/>
          <a:p>
            <a:pPr marL="457200" indent="-457200">
              <a:lnSpc>
                <a:spcPts val="2850"/>
              </a:lnSpc>
              <a:buFont typeface="Wingdings" panose="05000000000000000000" pitchFamily="2" charset="2"/>
              <a:buChar char="Ø"/>
            </a:pPr>
            <a:r>
              <a:rPr lang="en-US" sz="2800" dirty="0">
                <a:solidFill>
                  <a:schemeClr val="tx2"/>
                </a:solidFill>
                <a:latin typeface="Heebo" pitchFamily="34" charset="0"/>
                <a:ea typeface="Heebo" pitchFamily="34" charset="-122"/>
                <a:cs typeface="Heebo" pitchFamily="34" charset="-120"/>
              </a:rPr>
              <a:t>Nanotechnology offers a promising solution, with nanoparticles, nanowires, and SWCNTs, therapeutic technologies that can potentially reach their targets with maximum selectivity and minimum collateral damage.</a:t>
            </a:r>
            <a:endParaRPr lang="en-US" sz="2800" dirty="0">
              <a:solidFill>
                <a:schemeClr val="tx2"/>
              </a:solidFill>
            </a:endParaRPr>
          </a:p>
        </p:txBody>
      </p:sp>
    </p:spTree>
    <p:extLst>
      <p:ext uri="{BB962C8B-B14F-4D97-AF65-F5344CB8AC3E}">
        <p14:creationId xmlns:p14="http://schemas.microsoft.com/office/powerpoint/2010/main" val="460634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369100"/>
            <a:ext cx="9082207" cy="708779"/>
          </a:xfrm>
          <a:prstGeom prst="rect">
            <a:avLst/>
          </a:prstGeom>
          <a:noFill/>
          <a:ln/>
        </p:spPr>
        <p:txBody>
          <a:bodyPr wrap="none" lIns="0" tIns="0" rIns="0" bIns="0" rtlCol="0" anchor="t"/>
          <a:lstStyle/>
          <a:p>
            <a:pPr marL="0" indent="0">
              <a:lnSpc>
                <a:spcPts val="5550"/>
              </a:lnSpc>
              <a:buNone/>
            </a:pPr>
            <a:r>
              <a:rPr lang="en-US" sz="6000" b="1" u="sng" dirty="0">
                <a:solidFill>
                  <a:schemeClr val="bg2"/>
                </a:solidFill>
                <a:latin typeface="Crimson Pro Semi Bold" pitchFamily="34" charset="0"/>
                <a:ea typeface="Crimson Pro Semi Bold" pitchFamily="34" charset="-122"/>
                <a:cs typeface="Crimson Pro Semi Bold" pitchFamily="34" charset="-120"/>
              </a:rPr>
              <a:t>Nanobiotechnology in Cancer Diagnostics</a:t>
            </a:r>
            <a:endParaRPr lang="en-US" sz="6000" b="1" u="sng" dirty="0">
              <a:solidFill>
                <a:schemeClr val="bg2"/>
              </a:solidFill>
            </a:endParaRPr>
          </a:p>
        </p:txBody>
      </p:sp>
      <p:sp>
        <p:nvSpPr>
          <p:cNvPr id="3" name="Text 1"/>
          <p:cNvSpPr/>
          <p:nvPr/>
        </p:nvSpPr>
        <p:spPr>
          <a:xfrm>
            <a:off x="793790" y="2531507"/>
            <a:ext cx="13042821" cy="725805"/>
          </a:xfrm>
          <a:prstGeom prst="rect">
            <a:avLst/>
          </a:prstGeom>
          <a:noFill/>
          <a:ln/>
        </p:spPr>
        <p:txBody>
          <a:bodyPr wrap="square" lIns="0" tIns="0" rIns="0" bIns="0" rtlCol="0" anchor="t"/>
          <a:lstStyle/>
          <a:p>
            <a:pPr marL="0" indent="0">
              <a:lnSpc>
                <a:spcPts val="2850"/>
              </a:lnSpc>
              <a:buNone/>
            </a:pPr>
            <a:r>
              <a:rPr lang="en-US" sz="2800" dirty="0">
                <a:solidFill>
                  <a:schemeClr val="tx2"/>
                </a:solidFill>
                <a:latin typeface="Heebo" pitchFamily="34" charset="0"/>
                <a:ea typeface="Heebo" pitchFamily="34" charset="-122"/>
                <a:cs typeface="Heebo" pitchFamily="34" charset="-120"/>
              </a:rPr>
              <a:t>Today, cancer-related nanotechnology research is progressing on two main fronts:
</a:t>
            </a:r>
            <a:endParaRPr lang="en-US" sz="2800" dirty="0">
              <a:solidFill>
                <a:schemeClr val="tx2"/>
              </a:solidFill>
            </a:endParaRPr>
          </a:p>
        </p:txBody>
      </p:sp>
      <p:sp>
        <p:nvSpPr>
          <p:cNvPr id="4" name="Text 2"/>
          <p:cNvSpPr/>
          <p:nvPr/>
        </p:nvSpPr>
        <p:spPr>
          <a:xfrm>
            <a:off x="793790" y="3589211"/>
            <a:ext cx="6244709" cy="362903"/>
          </a:xfrm>
          <a:prstGeom prst="rect">
            <a:avLst/>
          </a:prstGeom>
          <a:noFill/>
          <a:ln/>
        </p:spPr>
        <p:txBody>
          <a:bodyPr wrap="none" lIns="0" tIns="0" rIns="0" bIns="0" rtlCol="0" anchor="t"/>
          <a:lstStyle/>
          <a:p>
            <a:pPr marL="0" indent="0">
              <a:lnSpc>
                <a:spcPts val="2850"/>
              </a:lnSpc>
              <a:buNone/>
            </a:pPr>
            <a:r>
              <a:rPr lang="en-US" sz="3200" b="1" u="sng" dirty="0">
                <a:solidFill>
                  <a:schemeClr val="bg2"/>
                </a:solidFill>
                <a:latin typeface="Heebo" pitchFamily="34" charset="0"/>
                <a:ea typeface="Heebo" pitchFamily="34" charset="-122"/>
                <a:cs typeface="Heebo" pitchFamily="34" charset="-120"/>
              </a:rPr>
              <a:t>1-Laboratory-based diagnostics </a:t>
            </a:r>
            <a:endParaRPr lang="en-US" sz="3200" dirty="0">
              <a:solidFill>
                <a:schemeClr val="bg2"/>
              </a:solidFill>
            </a:endParaRPr>
          </a:p>
        </p:txBody>
      </p:sp>
      <p:sp>
        <p:nvSpPr>
          <p:cNvPr id="5" name="Text 3"/>
          <p:cNvSpPr/>
          <p:nvPr/>
        </p:nvSpPr>
        <p:spPr>
          <a:xfrm>
            <a:off x="793790" y="4283512"/>
            <a:ext cx="6244709" cy="362903"/>
          </a:xfrm>
          <a:prstGeom prst="rect">
            <a:avLst/>
          </a:prstGeom>
          <a:noFill/>
          <a:ln/>
        </p:spPr>
        <p:txBody>
          <a:bodyPr wrap="none" lIns="0" tIns="0" rIns="0" bIns="0" rtlCol="0" anchor="t"/>
          <a:lstStyle/>
          <a:p>
            <a:pPr marL="0" indent="0">
              <a:lnSpc>
                <a:spcPts val="2850"/>
              </a:lnSpc>
              <a:buNone/>
            </a:pPr>
            <a:r>
              <a:rPr lang="en-US" sz="2800" b="1" dirty="0">
                <a:solidFill>
                  <a:schemeClr val="bg2">
                    <a:lumMod val="60000"/>
                    <a:lumOff val="40000"/>
                  </a:schemeClr>
                </a:solidFill>
                <a:latin typeface="Heebo" pitchFamily="34" charset="0"/>
                <a:ea typeface="Heebo" pitchFamily="34" charset="-122"/>
                <a:cs typeface="Heebo" pitchFamily="34" charset="-120"/>
              </a:rPr>
              <a:t>Nanowire Grids</a:t>
            </a:r>
            <a:endParaRPr lang="en-US" sz="2800" dirty="0">
              <a:solidFill>
                <a:schemeClr val="bg2">
                  <a:lumMod val="60000"/>
                  <a:lumOff val="40000"/>
                </a:schemeClr>
              </a:solidFill>
            </a:endParaRPr>
          </a:p>
        </p:txBody>
      </p:sp>
      <p:sp>
        <p:nvSpPr>
          <p:cNvPr id="6" name="Text 4"/>
          <p:cNvSpPr/>
          <p:nvPr/>
        </p:nvSpPr>
        <p:spPr>
          <a:xfrm>
            <a:off x="793790" y="4850487"/>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2800" dirty="0">
                <a:solidFill>
                  <a:schemeClr val="tx2"/>
                </a:solidFill>
                <a:latin typeface="Heebo" pitchFamily="34" charset="0"/>
                <a:ea typeface="Heebo" pitchFamily="34" charset="-122"/>
                <a:cs typeface="Heebo" pitchFamily="34" charset="-120"/>
              </a:rPr>
              <a:t>Silicon nanowires coated with antibodies detect tumor markers with high sensitivity.</a:t>
            </a:r>
            <a:endParaRPr lang="en-US" sz="2800" dirty="0">
              <a:solidFill>
                <a:schemeClr val="tx2"/>
              </a:solidFill>
            </a:endParaRPr>
          </a:p>
        </p:txBody>
      </p:sp>
      <p:sp>
        <p:nvSpPr>
          <p:cNvPr id="7" name="Text 5"/>
          <p:cNvSpPr/>
          <p:nvPr/>
        </p:nvSpPr>
        <p:spPr>
          <a:xfrm>
            <a:off x="793790" y="6055400"/>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2800" dirty="0">
                <a:solidFill>
                  <a:schemeClr val="tx2"/>
                </a:solidFill>
                <a:latin typeface="Heebo" pitchFamily="34" charset="0"/>
                <a:ea typeface="Heebo" pitchFamily="34" charset="-122"/>
                <a:cs typeface="Heebo" pitchFamily="34" charset="-120"/>
              </a:rPr>
              <a:t>Designed in the laboratory use sophisticated lithographic techniques to fabricate the grids.</a:t>
            </a:r>
            <a:endParaRPr lang="en-US" sz="2800" dirty="0">
              <a:solidFill>
                <a:schemeClr val="tx2"/>
              </a:solidFill>
            </a:endParaRPr>
          </a:p>
        </p:txBody>
      </p:sp>
      <p:sp>
        <p:nvSpPr>
          <p:cNvPr id="8" name="Text 6"/>
          <p:cNvSpPr/>
          <p:nvPr/>
        </p:nvSpPr>
        <p:spPr>
          <a:xfrm>
            <a:off x="7541646" y="3589211"/>
            <a:ext cx="6244709" cy="362903"/>
          </a:xfrm>
          <a:prstGeom prst="rect">
            <a:avLst/>
          </a:prstGeom>
          <a:noFill/>
          <a:ln/>
        </p:spPr>
        <p:txBody>
          <a:bodyPr wrap="none" lIns="0" tIns="0" rIns="0" bIns="0" rtlCol="0" anchor="t"/>
          <a:lstStyle/>
          <a:p>
            <a:pPr marL="0" indent="0">
              <a:lnSpc>
                <a:spcPts val="2850"/>
              </a:lnSpc>
              <a:buNone/>
            </a:pPr>
            <a:r>
              <a:rPr lang="en-US" sz="3200" b="1" u="sng" dirty="0">
                <a:solidFill>
                  <a:schemeClr val="bg2"/>
                </a:solidFill>
                <a:latin typeface="Heebo" pitchFamily="34" charset="0"/>
                <a:ea typeface="Heebo" pitchFamily="34" charset="-122"/>
                <a:cs typeface="Heebo" pitchFamily="34" charset="-120"/>
              </a:rPr>
              <a:t>2-In vivo diagnostics and therapeutics</a:t>
            </a:r>
            <a:endParaRPr lang="en-US" sz="3200" dirty="0">
              <a:solidFill>
                <a:schemeClr val="bg2"/>
              </a:solidFill>
            </a:endParaRPr>
          </a:p>
        </p:txBody>
      </p:sp>
      <p:sp>
        <p:nvSpPr>
          <p:cNvPr id="9" name="Text 7"/>
          <p:cNvSpPr/>
          <p:nvPr/>
        </p:nvSpPr>
        <p:spPr>
          <a:xfrm>
            <a:off x="7599521" y="4306253"/>
            <a:ext cx="2835235" cy="354330"/>
          </a:xfrm>
          <a:prstGeom prst="rect">
            <a:avLst/>
          </a:prstGeom>
          <a:noFill/>
          <a:ln/>
        </p:spPr>
        <p:txBody>
          <a:bodyPr wrap="none" lIns="0" tIns="0" rIns="0" bIns="0" rtlCol="0" anchor="t"/>
          <a:lstStyle/>
          <a:p>
            <a:pPr marL="0" indent="0">
              <a:lnSpc>
                <a:spcPts val="2750"/>
              </a:lnSpc>
              <a:buNone/>
            </a:pPr>
            <a:r>
              <a:rPr lang="en-US" sz="2800" b="1" dirty="0">
                <a:solidFill>
                  <a:schemeClr val="bg2">
                    <a:lumMod val="60000"/>
                    <a:lumOff val="40000"/>
                  </a:schemeClr>
                </a:solidFill>
                <a:latin typeface="Heebo" pitchFamily="2" charset="-79"/>
                <a:ea typeface="Crimson Pro Semi Bold" pitchFamily="34" charset="-122"/>
                <a:cs typeface="Heebo" pitchFamily="2" charset="-79"/>
              </a:rPr>
              <a:t>Nano-Cantilevers</a:t>
            </a:r>
            <a:endParaRPr lang="en-US" sz="2800" b="1" dirty="0">
              <a:solidFill>
                <a:schemeClr val="bg2">
                  <a:lumMod val="60000"/>
                  <a:lumOff val="40000"/>
                </a:schemeClr>
              </a:solidFill>
              <a:latin typeface="Heebo" pitchFamily="2" charset="-79"/>
              <a:cs typeface="Heebo" pitchFamily="2" charset="-79"/>
            </a:endParaRPr>
          </a:p>
        </p:txBody>
      </p:sp>
      <p:sp>
        <p:nvSpPr>
          <p:cNvPr id="10" name="Text 8"/>
          <p:cNvSpPr/>
          <p:nvPr/>
        </p:nvSpPr>
        <p:spPr>
          <a:xfrm>
            <a:off x="7599521" y="4887397"/>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2800" dirty="0">
                <a:solidFill>
                  <a:schemeClr val="tx2"/>
                </a:solidFill>
                <a:latin typeface="Heebo" pitchFamily="34" charset="0"/>
                <a:ea typeface="Heebo" pitchFamily="34" charset="-122"/>
                <a:cs typeface="Heebo" pitchFamily="34" charset="-120"/>
              </a:rPr>
              <a:t>Nano-cantilevers coated with DNA or protein-binding molecules detect single molecules.</a:t>
            </a:r>
            <a:endParaRPr lang="en-US" sz="2800" dirty="0">
              <a:solidFill>
                <a:schemeClr val="tx2"/>
              </a:solidFill>
            </a:endParaRPr>
          </a:p>
        </p:txBody>
      </p:sp>
      <p:sp>
        <p:nvSpPr>
          <p:cNvPr id="11" name="Text 9"/>
          <p:cNvSpPr/>
          <p:nvPr/>
        </p:nvSpPr>
        <p:spPr>
          <a:xfrm>
            <a:off x="7599521" y="6055400"/>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2800" dirty="0">
                <a:solidFill>
                  <a:schemeClr val="tx2"/>
                </a:solidFill>
                <a:latin typeface="Heebo" pitchFamily="34" charset="0"/>
                <a:ea typeface="Heebo" pitchFamily="34" charset="-122"/>
                <a:cs typeface="Heebo" pitchFamily="34" charset="-120"/>
              </a:rPr>
              <a:t>It can detect a single molecule of DNA or protein due to the change in the surface stresses that bend the nano-cantilever, which is detected using optical techniques</a:t>
            </a:r>
            <a:endParaRPr lang="en-US" sz="2800" dirty="0">
              <a:solidFill>
                <a:schemeClr val="tx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34725"/>
            <a:ext cx="5486400" cy="8229600"/>
          </a:xfrm>
          <a:prstGeom prst="rect">
            <a:avLst/>
          </a:prstGeom>
        </p:spPr>
      </p:pic>
      <p:sp>
        <p:nvSpPr>
          <p:cNvPr id="3" name="Text 0"/>
          <p:cNvSpPr/>
          <p:nvPr/>
        </p:nvSpPr>
        <p:spPr>
          <a:xfrm>
            <a:off x="6280190" y="713464"/>
            <a:ext cx="7556421" cy="1417558"/>
          </a:xfrm>
          <a:prstGeom prst="rect">
            <a:avLst/>
          </a:prstGeom>
          <a:noFill/>
          <a:ln/>
        </p:spPr>
        <p:txBody>
          <a:bodyPr wrap="square" lIns="0" tIns="0" rIns="0" bIns="0" rtlCol="0" anchor="t"/>
          <a:lstStyle/>
          <a:p>
            <a:pPr marL="0" indent="0">
              <a:lnSpc>
                <a:spcPts val="5550"/>
              </a:lnSpc>
              <a:buNone/>
            </a:pPr>
            <a:r>
              <a:rPr lang="en-US" sz="4000" b="1" u="sng" dirty="0">
                <a:solidFill>
                  <a:schemeClr val="bg2"/>
                </a:solidFill>
                <a:latin typeface="Crimson Pro Semi Bold" pitchFamily="34" charset="0"/>
                <a:ea typeface="Crimson Pro Semi Bold" pitchFamily="34" charset="-122"/>
                <a:cs typeface="Crimson Pro Semi Bold" pitchFamily="34" charset="-120"/>
              </a:rPr>
              <a:t>Quantum Dots for Cancer Detection</a:t>
            </a:r>
            <a:endParaRPr lang="en-US" sz="4000" b="1" u="sng" dirty="0">
              <a:solidFill>
                <a:schemeClr val="bg2"/>
              </a:solidFill>
            </a:endParaRPr>
          </a:p>
        </p:txBody>
      </p:sp>
      <p:sp>
        <p:nvSpPr>
          <p:cNvPr id="4" name="Shape 1"/>
          <p:cNvSpPr/>
          <p:nvPr/>
        </p:nvSpPr>
        <p:spPr>
          <a:xfrm>
            <a:off x="6280190" y="1823507"/>
            <a:ext cx="510302" cy="510302"/>
          </a:xfrm>
          <a:prstGeom prst="roundRect">
            <a:avLst>
              <a:gd name="adj" fmla="val 6667"/>
            </a:avLst>
          </a:prstGeom>
          <a:solidFill>
            <a:srgbClr val="F2EEEE"/>
          </a:solidFill>
          <a:ln/>
        </p:spPr>
      </p:sp>
      <p:sp>
        <p:nvSpPr>
          <p:cNvPr id="5" name="Text 2"/>
          <p:cNvSpPr/>
          <p:nvPr/>
        </p:nvSpPr>
        <p:spPr>
          <a:xfrm>
            <a:off x="6474500" y="1885372"/>
            <a:ext cx="121682" cy="340281"/>
          </a:xfrm>
          <a:prstGeom prst="rect">
            <a:avLst/>
          </a:prstGeom>
          <a:noFill/>
          <a:ln/>
        </p:spPr>
        <p:txBody>
          <a:bodyPr wrap="none" lIns="0" tIns="0" rIns="0" bIns="0" rtlCol="0" anchor="t"/>
          <a:lstStyle/>
          <a:p>
            <a:pPr marL="0" indent="0" algn="ctr">
              <a:lnSpc>
                <a:spcPts val="2650"/>
              </a:lnSpc>
              <a:buNone/>
            </a:pPr>
            <a:r>
              <a:rPr lang="en-US" sz="2400" dirty="0">
                <a:solidFill>
                  <a:schemeClr val="bg2"/>
                </a:solidFill>
                <a:latin typeface="Crimson Pro Semi Bold" pitchFamily="34" charset="0"/>
                <a:ea typeface="Crimson Pro Semi Bold" pitchFamily="34" charset="-122"/>
                <a:cs typeface="Crimson Pro Semi Bold" pitchFamily="34" charset="-120"/>
              </a:rPr>
              <a:t>1</a:t>
            </a:r>
            <a:endParaRPr lang="en-US" sz="2400" dirty="0">
              <a:solidFill>
                <a:schemeClr val="bg2"/>
              </a:solidFill>
            </a:endParaRPr>
          </a:p>
        </p:txBody>
      </p:sp>
      <p:sp>
        <p:nvSpPr>
          <p:cNvPr id="6" name="Text 3"/>
          <p:cNvSpPr/>
          <p:nvPr/>
        </p:nvSpPr>
        <p:spPr>
          <a:xfrm>
            <a:off x="7017306" y="1754059"/>
            <a:ext cx="2927747" cy="708660"/>
          </a:xfrm>
          <a:prstGeom prst="rect">
            <a:avLst/>
          </a:prstGeom>
          <a:noFill/>
          <a:ln/>
        </p:spPr>
        <p:txBody>
          <a:bodyPr wrap="square" lIns="0" tIns="0" rIns="0" bIns="0" rtlCol="0" anchor="t"/>
          <a:lstStyle/>
          <a:p>
            <a:pPr marL="0" indent="0">
              <a:lnSpc>
                <a:spcPts val="2750"/>
              </a:lnSpc>
              <a:buNone/>
            </a:pPr>
            <a:r>
              <a:rPr lang="en-US" sz="2800" b="1" dirty="0">
                <a:solidFill>
                  <a:schemeClr val="bg2"/>
                </a:solidFill>
                <a:latin typeface="Crimson Pro Semi Bold" pitchFamily="34" charset="0"/>
                <a:ea typeface="Crimson Pro Semi Bold" pitchFamily="34" charset="-122"/>
                <a:cs typeface="Crimson Pro Semi Bold" pitchFamily="34" charset="-120"/>
              </a:rPr>
              <a:t>Quantum dots of cadmium selenide</a:t>
            </a:r>
            <a:endParaRPr lang="en-US" sz="2800" b="1" dirty="0">
              <a:solidFill>
                <a:schemeClr val="bg2"/>
              </a:solidFill>
            </a:endParaRPr>
          </a:p>
        </p:txBody>
      </p:sp>
      <p:sp>
        <p:nvSpPr>
          <p:cNvPr id="7" name="Text 4"/>
          <p:cNvSpPr/>
          <p:nvPr/>
        </p:nvSpPr>
        <p:spPr>
          <a:xfrm>
            <a:off x="7017306" y="2540931"/>
            <a:ext cx="2927747" cy="1814513"/>
          </a:xfrm>
          <a:prstGeom prst="rect">
            <a:avLst/>
          </a:prstGeom>
          <a:noFill/>
          <a:ln/>
        </p:spPr>
        <p:txBody>
          <a:bodyPr wrap="square" lIns="0" tIns="0" rIns="0" bIns="0" rtlCol="0" anchor="t"/>
          <a:lstStyle/>
          <a:p>
            <a:pPr marL="0" indent="0">
              <a:lnSpc>
                <a:spcPts val="2850"/>
              </a:lnSpc>
              <a:buNone/>
            </a:pPr>
            <a:r>
              <a:rPr lang="en-US" sz="2400" dirty="0">
                <a:solidFill>
                  <a:schemeClr val="tx2"/>
                </a:solidFill>
                <a:latin typeface="Heebo" pitchFamily="34" charset="0"/>
                <a:ea typeface="Heebo" pitchFamily="34" charset="-122"/>
                <a:cs typeface="Heebo" pitchFamily="34" charset="-120"/>
              </a:rPr>
              <a:t>The use of semiconductor nanocrystals or quantum dots of cadmium selenide as a tool for laboratory diagnostics of cancer</a:t>
            </a:r>
            <a:endParaRPr lang="en-US" sz="2400" dirty="0">
              <a:solidFill>
                <a:schemeClr val="tx2"/>
              </a:solidFill>
            </a:endParaRPr>
          </a:p>
        </p:txBody>
      </p:sp>
      <p:sp>
        <p:nvSpPr>
          <p:cNvPr id="8" name="Shape 5"/>
          <p:cNvSpPr/>
          <p:nvPr/>
        </p:nvSpPr>
        <p:spPr>
          <a:xfrm>
            <a:off x="10275981" y="1823507"/>
            <a:ext cx="510302" cy="510302"/>
          </a:xfrm>
          <a:prstGeom prst="roundRect">
            <a:avLst>
              <a:gd name="adj" fmla="val 6667"/>
            </a:avLst>
          </a:prstGeom>
          <a:solidFill>
            <a:srgbClr val="F2EEEE"/>
          </a:solidFill>
          <a:ln/>
        </p:spPr>
      </p:sp>
      <p:sp>
        <p:nvSpPr>
          <p:cNvPr id="9" name="Text 6"/>
          <p:cNvSpPr/>
          <p:nvPr/>
        </p:nvSpPr>
        <p:spPr>
          <a:xfrm>
            <a:off x="10435202" y="1885371"/>
            <a:ext cx="168831" cy="340281"/>
          </a:xfrm>
          <a:prstGeom prst="rect">
            <a:avLst/>
          </a:prstGeom>
          <a:noFill/>
          <a:ln/>
        </p:spPr>
        <p:txBody>
          <a:bodyPr wrap="none" lIns="0" tIns="0" rIns="0" bIns="0" rtlCol="0" anchor="t"/>
          <a:lstStyle/>
          <a:p>
            <a:pPr marL="0" indent="0" algn="ctr">
              <a:lnSpc>
                <a:spcPts val="2650"/>
              </a:lnSpc>
              <a:buNone/>
            </a:pPr>
            <a:r>
              <a:rPr lang="en-US" sz="2400" dirty="0">
                <a:solidFill>
                  <a:schemeClr val="bg2"/>
                </a:solidFill>
                <a:latin typeface="Crimson Pro Semi Bold" pitchFamily="34" charset="0"/>
                <a:ea typeface="Crimson Pro Semi Bold" pitchFamily="34" charset="-122"/>
                <a:cs typeface="Crimson Pro Semi Bold" pitchFamily="34" charset="-120"/>
              </a:rPr>
              <a:t>2</a:t>
            </a:r>
            <a:endParaRPr lang="en-US" sz="2400" dirty="0">
              <a:solidFill>
                <a:schemeClr val="bg2"/>
              </a:solidFill>
            </a:endParaRPr>
          </a:p>
        </p:txBody>
      </p:sp>
      <p:sp>
        <p:nvSpPr>
          <p:cNvPr id="10" name="Text 7"/>
          <p:cNvSpPr/>
          <p:nvPr/>
        </p:nvSpPr>
        <p:spPr>
          <a:xfrm>
            <a:off x="10908861" y="1885372"/>
            <a:ext cx="2835235" cy="354330"/>
          </a:xfrm>
          <a:prstGeom prst="rect">
            <a:avLst/>
          </a:prstGeom>
          <a:noFill/>
          <a:ln/>
        </p:spPr>
        <p:txBody>
          <a:bodyPr wrap="none" lIns="0" tIns="0" rIns="0" bIns="0" rtlCol="0" anchor="t"/>
          <a:lstStyle/>
          <a:p>
            <a:pPr marL="0" indent="0">
              <a:lnSpc>
                <a:spcPts val="2750"/>
              </a:lnSpc>
              <a:buNone/>
            </a:pPr>
            <a:r>
              <a:rPr lang="en-US" sz="2800" b="1" dirty="0">
                <a:solidFill>
                  <a:schemeClr val="bg2"/>
                </a:solidFill>
                <a:latin typeface="Crimson Pro Semi Bold" pitchFamily="34" charset="0"/>
                <a:ea typeface="Crimson Pro Semi Bold" pitchFamily="34" charset="-122"/>
                <a:cs typeface="Crimson Pro Semi Bold" pitchFamily="34" charset="-120"/>
              </a:rPr>
              <a:t>Optical Properties</a:t>
            </a:r>
            <a:endParaRPr lang="en-US" sz="2800" b="1" dirty="0">
              <a:solidFill>
                <a:schemeClr val="bg2"/>
              </a:solidFill>
            </a:endParaRPr>
          </a:p>
        </p:txBody>
      </p:sp>
      <p:sp>
        <p:nvSpPr>
          <p:cNvPr id="11" name="Text 8"/>
          <p:cNvSpPr/>
          <p:nvPr/>
        </p:nvSpPr>
        <p:spPr>
          <a:xfrm>
            <a:off x="10891159" y="2540931"/>
            <a:ext cx="2927747" cy="1088708"/>
          </a:xfrm>
          <a:prstGeom prst="rect">
            <a:avLst/>
          </a:prstGeom>
          <a:noFill/>
          <a:ln/>
        </p:spPr>
        <p:txBody>
          <a:bodyPr wrap="square" lIns="0" tIns="0" rIns="0" bIns="0" rtlCol="0" anchor="t"/>
          <a:lstStyle/>
          <a:p>
            <a:pPr marL="0" indent="0">
              <a:lnSpc>
                <a:spcPts val="2850"/>
              </a:lnSpc>
              <a:buNone/>
            </a:pPr>
            <a:r>
              <a:rPr lang="en-US" sz="2400" dirty="0">
                <a:solidFill>
                  <a:schemeClr val="tx2"/>
                </a:solidFill>
                <a:latin typeface="Heebo" pitchFamily="34" charset="0"/>
                <a:ea typeface="Heebo" pitchFamily="34" charset="-122"/>
                <a:cs typeface="Heebo" pitchFamily="34" charset="-120"/>
              </a:rPr>
              <a:t>Quantum dots change their optical properties based on size.</a:t>
            </a:r>
            <a:endParaRPr lang="en-US" sz="2400" dirty="0">
              <a:solidFill>
                <a:schemeClr val="tx2"/>
              </a:solidFill>
            </a:endParaRPr>
          </a:p>
        </p:txBody>
      </p:sp>
      <p:sp>
        <p:nvSpPr>
          <p:cNvPr id="12" name="Shape 9"/>
          <p:cNvSpPr/>
          <p:nvPr/>
        </p:nvSpPr>
        <p:spPr>
          <a:xfrm>
            <a:off x="6280190" y="5867560"/>
            <a:ext cx="510302" cy="510302"/>
          </a:xfrm>
          <a:prstGeom prst="roundRect">
            <a:avLst>
              <a:gd name="adj" fmla="val 6667"/>
            </a:avLst>
          </a:prstGeom>
          <a:solidFill>
            <a:srgbClr val="F2EEEE"/>
          </a:solidFill>
          <a:ln/>
        </p:spPr>
      </p:sp>
      <p:sp>
        <p:nvSpPr>
          <p:cNvPr id="13" name="Text 10"/>
          <p:cNvSpPr/>
          <p:nvPr/>
        </p:nvSpPr>
        <p:spPr>
          <a:xfrm>
            <a:off x="6453426" y="5952571"/>
            <a:ext cx="163830" cy="340281"/>
          </a:xfrm>
          <a:prstGeom prst="rect">
            <a:avLst/>
          </a:prstGeom>
          <a:noFill/>
          <a:ln/>
        </p:spPr>
        <p:txBody>
          <a:bodyPr wrap="none" lIns="0" tIns="0" rIns="0" bIns="0" rtlCol="0" anchor="t"/>
          <a:lstStyle/>
          <a:p>
            <a:pPr marL="0" indent="0" algn="ctr">
              <a:lnSpc>
                <a:spcPts val="2650"/>
              </a:lnSpc>
              <a:buNone/>
            </a:pPr>
            <a:r>
              <a:rPr lang="en-US" sz="2400" dirty="0">
                <a:solidFill>
                  <a:schemeClr val="bg2"/>
                </a:solidFill>
                <a:latin typeface="Crimson Pro Semi Bold" pitchFamily="34" charset="0"/>
                <a:ea typeface="Crimson Pro Semi Bold" pitchFamily="34" charset="-122"/>
                <a:cs typeface="Crimson Pro Semi Bold" pitchFamily="34" charset="-120"/>
              </a:rPr>
              <a:t>3</a:t>
            </a:r>
            <a:endParaRPr lang="en-US" sz="2400" dirty="0">
              <a:solidFill>
                <a:schemeClr val="bg2"/>
              </a:solidFill>
            </a:endParaRPr>
          </a:p>
        </p:txBody>
      </p:sp>
      <p:sp>
        <p:nvSpPr>
          <p:cNvPr id="14" name="Text 11"/>
          <p:cNvSpPr/>
          <p:nvPr/>
        </p:nvSpPr>
        <p:spPr>
          <a:xfrm>
            <a:off x="6947856" y="5902285"/>
            <a:ext cx="2835235" cy="354330"/>
          </a:xfrm>
          <a:prstGeom prst="rect">
            <a:avLst/>
          </a:prstGeom>
          <a:noFill/>
          <a:ln/>
        </p:spPr>
        <p:txBody>
          <a:bodyPr wrap="none" lIns="0" tIns="0" rIns="0" bIns="0" rtlCol="0" anchor="t"/>
          <a:lstStyle/>
          <a:p>
            <a:pPr marL="0" indent="0">
              <a:lnSpc>
                <a:spcPts val="2750"/>
              </a:lnSpc>
              <a:buNone/>
            </a:pPr>
            <a:r>
              <a:rPr lang="en-US" sz="2800" b="1" dirty="0">
                <a:solidFill>
                  <a:schemeClr val="bg2"/>
                </a:solidFill>
                <a:latin typeface="Crimson Pro Semi Bold" pitchFamily="34" charset="0"/>
                <a:ea typeface="Crimson Pro Semi Bold" pitchFamily="34" charset="-122"/>
                <a:cs typeface="Crimson Pro Semi Bold" pitchFamily="34" charset="-120"/>
              </a:rPr>
              <a:t>Multiplexing Potential</a:t>
            </a:r>
            <a:endParaRPr lang="en-US" sz="2800" b="1" dirty="0">
              <a:solidFill>
                <a:schemeClr val="bg2"/>
              </a:solidFill>
            </a:endParaRPr>
          </a:p>
        </p:txBody>
      </p:sp>
      <p:sp>
        <p:nvSpPr>
          <p:cNvPr id="15" name="Text 12"/>
          <p:cNvSpPr/>
          <p:nvPr/>
        </p:nvSpPr>
        <p:spPr>
          <a:xfrm>
            <a:off x="7017306" y="6357979"/>
            <a:ext cx="2927747" cy="1088708"/>
          </a:xfrm>
          <a:prstGeom prst="rect">
            <a:avLst/>
          </a:prstGeom>
          <a:noFill/>
          <a:ln/>
        </p:spPr>
        <p:txBody>
          <a:bodyPr wrap="square" lIns="0" tIns="0" rIns="0" bIns="0" rtlCol="0" anchor="t"/>
          <a:lstStyle/>
          <a:p>
            <a:pPr marL="0" indent="0">
              <a:lnSpc>
                <a:spcPts val="2850"/>
              </a:lnSpc>
              <a:buNone/>
            </a:pPr>
            <a:r>
              <a:rPr lang="en-US" sz="2400" dirty="0">
                <a:solidFill>
                  <a:schemeClr val="tx2"/>
                </a:solidFill>
                <a:latin typeface="Heebo" pitchFamily="34" charset="0"/>
                <a:ea typeface="Heebo" pitchFamily="34" charset="-122"/>
                <a:cs typeface="Heebo" pitchFamily="34" charset="-120"/>
              </a:rPr>
              <a:t>Quantum dots can detect multiple substances simultaneously.</a:t>
            </a:r>
            <a:endParaRPr lang="en-US" sz="2400" dirty="0">
              <a:solidFill>
                <a:schemeClr val="tx2"/>
              </a:solidFill>
            </a:endParaRPr>
          </a:p>
        </p:txBody>
      </p:sp>
      <p:sp>
        <p:nvSpPr>
          <p:cNvPr id="16" name="Shape 13"/>
          <p:cNvSpPr/>
          <p:nvPr/>
        </p:nvSpPr>
        <p:spPr>
          <a:xfrm>
            <a:off x="10287617" y="5867560"/>
            <a:ext cx="510302" cy="510302"/>
          </a:xfrm>
          <a:prstGeom prst="roundRect">
            <a:avLst>
              <a:gd name="adj" fmla="val 6667"/>
            </a:avLst>
          </a:prstGeom>
          <a:solidFill>
            <a:srgbClr val="F2EEEE"/>
          </a:solidFill>
          <a:ln/>
        </p:spPr>
      </p:sp>
      <p:sp>
        <p:nvSpPr>
          <p:cNvPr id="17" name="Text 14"/>
          <p:cNvSpPr/>
          <p:nvPr/>
        </p:nvSpPr>
        <p:spPr>
          <a:xfrm>
            <a:off x="10452994" y="5952571"/>
            <a:ext cx="179427" cy="340281"/>
          </a:xfrm>
          <a:prstGeom prst="rect">
            <a:avLst/>
          </a:prstGeom>
          <a:noFill/>
          <a:ln/>
        </p:spPr>
        <p:txBody>
          <a:bodyPr wrap="none" lIns="0" tIns="0" rIns="0" bIns="0" rtlCol="0" anchor="t"/>
          <a:lstStyle/>
          <a:p>
            <a:pPr marL="0" indent="0" algn="ctr">
              <a:lnSpc>
                <a:spcPts val="2650"/>
              </a:lnSpc>
              <a:buNone/>
            </a:pPr>
            <a:r>
              <a:rPr lang="en-US" sz="2400" dirty="0">
                <a:solidFill>
                  <a:schemeClr val="bg2"/>
                </a:solidFill>
                <a:latin typeface="Crimson Pro Semi Bold" pitchFamily="34" charset="0"/>
                <a:ea typeface="Crimson Pro Semi Bold" pitchFamily="34" charset="-122"/>
                <a:cs typeface="Crimson Pro Semi Bold" pitchFamily="34" charset="-120"/>
              </a:rPr>
              <a:t>4</a:t>
            </a:r>
            <a:endParaRPr lang="en-US" sz="2400" dirty="0">
              <a:solidFill>
                <a:schemeClr val="bg2"/>
              </a:solidFill>
            </a:endParaRPr>
          </a:p>
        </p:txBody>
      </p:sp>
      <p:sp>
        <p:nvSpPr>
          <p:cNvPr id="18" name="Text 15"/>
          <p:cNvSpPr/>
          <p:nvPr/>
        </p:nvSpPr>
        <p:spPr>
          <a:xfrm>
            <a:off x="10897408" y="5925435"/>
            <a:ext cx="2835235" cy="354330"/>
          </a:xfrm>
          <a:prstGeom prst="rect">
            <a:avLst/>
          </a:prstGeom>
          <a:noFill/>
          <a:ln/>
        </p:spPr>
        <p:txBody>
          <a:bodyPr wrap="none" lIns="0" tIns="0" rIns="0" bIns="0" rtlCol="0" anchor="t"/>
          <a:lstStyle/>
          <a:p>
            <a:pPr marL="0" indent="0">
              <a:lnSpc>
                <a:spcPts val="2750"/>
              </a:lnSpc>
              <a:buNone/>
            </a:pPr>
            <a:r>
              <a:rPr lang="en-US" sz="2800" b="1" dirty="0">
                <a:solidFill>
                  <a:schemeClr val="bg2"/>
                </a:solidFill>
                <a:latin typeface="Crimson Pro Semi Bold" pitchFamily="34" charset="0"/>
                <a:ea typeface="Crimson Pro Semi Bold" pitchFamily="34" charset="-122"/>
                <a:cs typeface="Crimson Pro Semi Bold" pitchFamily="34" charset="-120"/>
              </a:rPr>
              <a:t>Beacon Technology</a:t>
            </a:r>
            <a:endParaRPr lang="en-US" sz="2800" b="1" dirty="0">
              <a:solidFill>
                <a:schemeClr val="bg2"/>
              </a:solidFill>
            </a:endParaRPr>
          </a:p>
        </p:txBody>
      </p:sp>
      <p:sp>
        <p:nvSpPr>
          <p:cNvPr id="19" name="Text 16"/>
          <p:cNvSpPr/>
          <p:nvPr/>
        </p:nvSpPr>
        <p:spPr>
          <a:xfrm>
            <a:off x="10908983" y="6357979"/>
            <a:ext cx="2927747" cy="1088708"/>
          </a:xfrm>
          <a:prstGeom prst="rect">
            <a:avLst/>
          </a:prstGeom>
          <a:noFill/>
          <a:ln/>
        </p:spPr>
        <p:txBody>
          <a:bodyPr wrap="square" lIns="0" tIns="0" rIns="0" bIns="0" rtlCol="0" anchor="t"/>
          <a:lstStyle/>
          <a:p>
            <a:pPr marL="0" indent="0">
              <a:lnSpc>
                <a:spcPts val="2850"/>
              </a:lnSpc>
              <a:buNone/>
            </a:pPr>
            <a:r>
              <a:rPr lang="en-US" sz="2400" dirty="0">
                <a:solidFill>
                  <a:schemeClr val="tx2"/>
                </a:solidFill>
                <a:latin typeface="Heebo" pitchFamily="34" charset="0"/>
                <a:ea typeface="Heebo" pitchFamily="34" charset="-122"/>
                <a:cs typeface="Heebo" pitchFamily="34" charset="-120"/>
              </a:rPr>
              <a:t>Quantum dots linked to antibodies act as beacons, lighting up upon binding.</a:t>
            </a:r>
            <a:endParaRPr lang="en-US" sz="2400" dirty="0">
              <a:solidFill>
                <a:schemeClr val="tx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365523" y="980183"/>
            <a:ext cx="7353538" cy="708779"/>
          </a:xfrm>
          <a:prstGeom prst="rect">
            <a:avLst/>
          </a:prstGeom>
          <a:noFill/>
          <a:ln/>
        </p:spPr>
        <p:txBody>
          <a:bodyPr wrap="none" lIns="0" tIns="0" rIns="0" bIns="0" rtlCol="0" anchor="t"/>
          <a:lstStyle/>
          <a:p>
            <a:pPr marL="0" indent="0">
              <a:lnSpc>
                <a:spcPts val="5550"/>
              </a:lnSpc>
              <a:buNone/>
            </a:pPr>
            <a:r>
              <a:rPr lang="en-US" sz="5400" b="1" u="sng" dirty="0">
                <a:solidFill>
                  <a:schemeClr val="bg2"/>
                </a:solidFill>
                <a:latin typeface="Crimson Pro Semi Bold" pitchFamily="34" charset="0"/>
                <a:ea typeface="Crimson Pro Semi Bold" pitchFamily="34" charset="-122"/>
                <a:cs typeface="Crimson Pro Semi Bold" pitchFamily="34" charset="-120"/>
              </a:rPr>
              <a:t>Virus Capsids for Drug Delivery</a:t>
            </a:r>
            <a:endParaRPr lang="en-US" sz="5400" b="1" u="sng" dirty="0">
              <a:solidFill>
                <a:schemeClr val="bg2"/>
              </a:solidFill>
            </a:endParaRPr>
          </a:p>
        </p:txBody>
      </p:sp>
      <p:pic>
        <p:nvPicPr>
          <p:cNvPr id="4" name="Image 1" descr="preencoded.png"/>
          <p:cNvPicPr>
            <a:picLocks noChangeAspect="1"/>
          </p:cNvPicPr>
          <p:nvPr/>
        </p:nvPicPr>
        <p:blipFill>
          <a:blip r:embed="rId4"/>
          <a:stretch>
            <a:fillRect/>
          </a:stretch>
        </p:blipFill>
        <p:spPr>
          <a:xfrm>
            <a:off x="793790" y="2134869"/>
            <a:ext cx="566976" cy="566976"/>
          </a:xfrm>
          <a:prstGeom prst="rect">
            <a:avLst/>
          </a:prstGeom>
          <a:solidFill>
            <a:schemeClr val="bg2"/>
          </a:solidFill>
        </p:spPr>
      </p:pic>
      <p:sp>
        <p:nvSpPr>
          <p:cNvPr id="5" name="Text 1"/>
          <p:cNvSpPr/>
          <p:nvPr/>
        </p:nvSpPr>
        <p:spPr>
          <a:xfrm>
            <a:off x="793790" y="2966376"/>
            <a:ext cx="2835235" cy="354330"/>
          </a:xfrm>
          <a:prstGeom prst="rect">
            <a:avLst/>
          </a:prstGeom>
          <a:noFill/>
          <a:ln/>
        </p:spPr>
        <p:txBody>
          <a:bodyPr wrap="none" lIns="0" tIns="0" rIns="0" bIns="0" rtlCol="0" anchor="t"/>
          <a:lstStyle/>
          <a:p>
            <a:pPr marL="0" indent="0" algn="l">
              <a:lnSpc>
                <a:spcPts val="2750"/>
              </a:lnSpc>
              <a:buNone/>
            </a:pPr>
            <a:r>
              <a:rPr lang="en-US" sz="3200" b="1" dirty="0">
                <a:solidFill>
                  <a:schemeClr val="bg2"/>
                </a:solidFill>
                <a:latin typeface="Crimson Pro Semi Bold" pitchFamily="34" charset="0"/>
                <a:ea typeface="Crimson Pro Semi Bold" pitchFamily="34" charset="-122"/>
                <a:cs typeface="Crimson Pro Semi Bold" pitchFamily="34" charset="-120"/>
              </a:rPr>
              <a:t>Homing Molecules</a:t>
            </a:r>
            <a:endParaRPr lang="en-US" sz="3200" b="1" dirty="0">
              <a:solidFill>
                <a:schemeClr val="bg2"/>
              </a:solidFill>
            </a:endParaRPr>
          </a:p>
        </p:txBody>
      </p:sp>
      <p:sp>
        <p:nvSpPr>
          <p:cNvPr id="6" name="Text 2"/>
          <p:cNvSpPr/>
          <p:nvPr/>
        </p:nvSpPr>
        <p:spPr>
          <a:xfrm>
            <a:off x="365523" y="3585237"/>
            <a:ext cx="3755061" cy="4514816"/>
          </a:xfrm>
          <a:prstGeom prst="rect">
            <a:avLst/>
          </a:prstGeom>
          <a:noFill/>
          <a:ln/>
        </p:spPr>
        <p:txBody>
          <a:bodyPr wrap="square" lIns="0" tIns="0" rIns="0" bIns="0" rtlCol="0" anchor="t"/>
          <a:lstStyle/>
          <a:p>
            <a:pPr marL="342900" indent="-342900" algn="l">
              <a:lnSpc>
                <a:spcPts val="2850"/>
              </a:lnSpc>
              <a:buFont typeface="Arial" panose="020B0604020202020204" pitchFamily="34" charset="0"/>
              <a:buChar char="•"/>
            </a:pPr>
            <a:r>
              <a:rPr lang="en-US" sz="2400" dirty="0">
                <a:solidFill>
                  <a:schemeClr val="tx2"/>
                </a:solidFill>
                <a:latin typeface="Heebo" pitchFamily="34" charset="0"/>
                <a:ea typeface="Heebo" pitchFamily="34" charset="-122"/>
                <a:cs typeface="Heebo" pitchFamily="34" charset="-120"/>
              </a:rPr>
              <a:t>Researchers have used empty RNA virus capsids as potential contrast agents for magnetic resonance imaging (MRI) by attaching homing molecules such as monoclonal antibodies or cancer cell–specific receptor antagonists, and reporter molecules.</a:t>
            </a:r>
            <a:endParaRPr lang="en-US" sz="2400" dirty="0">
              <a:solidFill>
                <a:schemeClr val="tx2"/>
              </a:solidFill>
            </a:endParaRPr>
          </a:p>
        </p:txBody>
      </p:sp>
      <p:pic>
        <p:nvPicPr>
          <p:cNvPr id="7" name="Image 2" descr="preencoded.png"/>
          <p:cNvPicPr>
            <a:picLocks noChangeAspect="1"/>
          </p:cNvPicPr>
          <p:nvPr/>
        </p:nvPicPr>
        <p:blipFill>
          <a:blip r:embed="rId5"/>
          <a:stretch>
            <a:fillRect/>
          </a:stretch>
        </p:blipFill>
        <p:spPr>
          <a:xfrm>
            <a:off x="4685407" y="2134869"/>
            <a:ext cx="566976" cy="566976"/>
          </a:xfrm>
          <a:prstGeom prst="rect">
            <a:avLst/>
          </a:prstGeom>
          <a:solidFill>
            <a:schemeClr val="bg2"/>
          </a:solidFill>
        </p:spPr>
      </p:pic>
      <p:sp>
        <p:nvSpPr>
          <p:cNvPr id="8" name="Text 3"/>
          <p:cNvSpPr/>
          <p:nvPr/>
        </p:nvSpPr>
        <p:spPr>
          <a:xfrm>
            <a:off x="4672571" y="2954801"/>
            <a:ext cx="2835235" cy="354330"/>
          </a:xfrm>
          <a:prstGeom prst="rect">
            <a:avLst/>
          </a:prstGeom>
          <a:noFill/>
          <a:ln/>
        </p:spPr>
        <p:txBody>
          <a:bodyPr wrap="none" lIns="0" tIns="0" rIns="0" bIns="0" rtlCol="0" anchor="t"/>
          <a:lstStyle/>
          <a:p>
            <a:pPr marL="0" indent="0" algn="l">
              <a:lnSpc>
                <a:spcPts val="2750"/>
              </a:lnSpc>
              <a:buNone/>
            </a:pPr>
            <a:r>
              <a:rPr lang="en-US" sz="3200" b="1" dirty="0">
                <a:solidFill>
                  <a:schemeClr val="bg2"/>
                </a:solidFill>
                <a:latin typeface="Crimson Pro Semi Bold" pitchFamily="34" charset="0"/>
                <a:ea typeface="Crimson Pro Semi Bold" pitchFamily="34" charset="-122"/>
                <a:cs typeface="Crimson Pro Semi Bold" pitchFamily="34" charset="-120"/>
              </a:rPr>
              <a:t>Drug Delivery Vehicles</a:t>
            </a:r>
            <a:endParaRPr lang="en-US" sz="3200" b="1" dirty="0">
              <a:solidFill>
                <a:schemeClr val="bg2"/>
              </a:solidFill>
            </a:endParaRPr>
          </a:p>
        </p:txBody>
      </p:sp>
      <p:sp>
        <p:nvSpPr>
          <p:cNvPr id="9" name="Text 4"/>
          <p:cNvSpPr/>
          <p:nvPr/>
        </p:nvSpPr>
        <p:spPr>
          <a:xfrm>
            <a:off x="4522021" y="3585776"/>
            <a:ext cx="3608189" cy="1504169"/>
          </a:xfrm>
          <a:prstGeom prst="rect">
            <a:avLst/>
          </a:prstGeom>
          <a:noFill/>
          <a:ln/>
        </p:spPr>
        <p:txBody>
          <a:bodyPr wrap="square" lIns="0" tIns="0" rIns="0" bIns="0" rtlCol="0" anchor="t"/>
          <a:lstStyle/>
          <a:p>
            <a:pPr marL="342900" indent="-342900" algn="l">
              <a:lnSpc>
                <a:spcPts val="2850"/>
              </a:lnSpc>
              <a:buFont typeface="Arial" panose="020B0604020202020204" pitchFamily="34" charset="0"/>
              <a:buChar char="•"/>
            </a:pPr>
            <a:r>
              <a:rPr lang="en-US" sz="2400" dirty="0">
                <a:solidFill>
                  <a:schemeClr val="tx2"/>
                </a:solidFill>
                <a:latin typeface="Heebo" pitchFamily="34" charset="0"/>
                <a:ea typeface="Heebo" pitchFamily="34" charset="-122"/>
                <a:cs typeface="Heebo" pitchFamily="34" charset="-120"/>
              </a:rPr>
              <a:t>Therapeutic agents loaded inside the capsid can also serve as drug-delivery vehicles.</a:t>
            </a:r>
          </a:p>
          <a:p>
            <a:pPr marL="0" indent="0" algn="l">
              <a:lnSpc>
                <a:spcPts val="2850"/>
              </a:lnSpc>
              <a:buNone/>
            </a:pPr>
            <a:endParaRPr lang="en-US" sz="2400" dirty="0">
              <a:solidFill>
                <a:schemeClr val="tx2"/>
              </a:solidFill>
              <a:latin typeface="Heebo" pitchFamily="34" charset="0"/>
              <a:cs typeface="Heebo" pitchFamily="34" charset="-120"/>
            </a:endParaRPr>
          </a:p>
          <a:p>
            <a:pPr marL="342900" indent="-342900" algn="l">
              <a:lnSpc>
                <a:spcPts val="2850"/>
              </a:lnSpc>
              <a:buFont typeface="Arial" panose="020B0604020202020204" pitchFamily="34" charset="0"/>
              <a:buChar char="•"/>
            </a:pPr>
            <a:r>
              <a:rPr lang="en-US" sz="2400" dirty="0">
                <a:solidFill>
                  <a:schemeClr val="tx2"/>
                </a:solidFill>
                <a:latin typeface="Heebo" pitchFamily="34" charset="0"/>
                <a:cs typeface="Heebo" pitchFamily="34" charset="-120"/>
              </a:rPr>
              <a:t>That therapeutic agents work as efficient drug towards cancer cells.</a:t>
            </a:r>
            <a:endParaRPr lang="en-US" sz="2400" dirty="0">
              <a:solidFill>
                <a:schemeClr val="tx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667426"/>
            <a:ext cx="5529745" cy="8294618"/>
          </a:xfrm>
          <a:prstGeom prst="rect">
            <a:avLst/>
          </a:prstGeom>
        </p:spPr>
      </p:pic>
      <p:sp>
        <p:nvSpPr>
          <p:cNvPr id="3" name="Text 0"/>
          <p:cNvSpPr/>
          <p:nvPr/>
        </p:nvSpPr>
        <p:spPr>
          <a:xfrm>
            <a:off x="585443" y="826864"/>
            <a:ext cx="8199738" cy="1205458"/>
          </a:xfrm>
          <a:prstGeom prst="rect">
            <a:avLst/>
          </a:prstGeom>
          <a:noFill/>
          <a:ln/>
        </p:spPr>
        <p:txBody>
          <a:bodyPr wrap="square" lIns="0" tIns="0" rIns="0" bIns="0" rtlCol="0" anchor="t"/>
          <a:lstStyle/>
          <a:p>
            <a:pPr marL="0" indent="0">
              <a:lnSpc>
                <a:spcPts val="5550"/>
              </a:lnSpc>
              <a:buNone/>
            </a:pPr>
            <a:r>
              <a:rPr lang="en-US" sz="6000" b="1" u="sng" dirty="0">
                <a:solidFill>
                  <a:schemeClr val="bg2"/>
                </a:solidFill>
                <a:latin typeface="Crimson Pro Semi Bold" pitchFamily="34" charset="0"/>
                <a:ea typeface="Crimson Pro Semi Bold" pitchFamily="34" charset="-122"/>
                <a:cs typeface="Crimson Pro Semi Bold" pitchFamily="34" charset="-120"/>
              </a:rPr>
              <a:t>Magnetic Nanoparticles for Cancer Therapy</a:t>
            </a:r>
            <a:endParaRPr lang="en-US" sz="6000" b="1" u="sng" dirty="0">
              <a:solidFill>
                <a:schemeClr val="bg2"/>
              </a:solidFill>
            </a:endParaRPr>
          </a:p>
        </p:txBody>
      </p:sp>
      <p:sp>
        <p:nvSpPr>
          <p:cNvPr id="4" name="Shape 1"/>
          <p:cNvSpPr/>
          <p:nvPr/>
        </p:nvSpPr>
        <p:spPr>
          <a:xfrm flipH="1">
            <a:off x="1072991" y="3499648"/>
            <a:ext cx="45719" cy="3676656"/>
          </a:xfrm>
          <a:prstGeom prst="roundRect">
            <a:avLst>
              <a:gd name="adj" fmla="val 111628"/>
            </a:avLst>
          </a:prstGeom>
          <a:solidFill>
            <a:srgbClr val="D8D4D4"/>
          </a:solidFill>
          <a:ln/>
        </p:spPr>
      </p:sp>
      <p:sp>
        <p:nvSpPr>
          <p:cNvPr id="5" name="Shape 2"/>
          <p:cNvSpPr/>
          <p:nvPr/>
        </p:nvSpPr>
        <p:spPr>
          <a:xfrm>
            <a:off x="1393367" y="3336341"/>
            <a:ext cx="616306" cy="45719"/>
          </a:xfrm>
          <a:prstGeom prst="roundRect">
            <a:avLst>
              <a:gd name="adj" fmla="val 111628"/>
            </a:avLst>
          </a:prstGeom>
          <a:solidFill>
            <a:srgbClr val="D8D4D4"/>
          </a:solidFill>
          <a:ln/>
        </p:spPr>
      </p:sp>
      <p:sp>
        <p:nvSpPr>
          <p:cNvPr id="6" name="Shape 3"/>
          <p:cNvSpPr/>
          <p:nvPr/>
        </p:nvSpPr>
        <p:spPr>
          <a:xfrm>
            <a:off x="945681" y="3101309"/>
            <a:ext cx="396203" cy="433949"/>
          </a:xfrm>
          <a:prstGeom prst="roundRect">
            <a:avLst>
              <a:gd name="adj" fmla="val 6667"/>
            </a:avLst>
          </a:prstGeom>
          <a:solidFill>
            <a:srgbClr val="F2EEEE"/>
          </a:solidFill>
          <a:ln/>
        </p:spPr>
      </p:sp>
      <p:sp>
        <p:nvSpPr>
          <p:cNvPr id="7" name="Text 4"/>
          <p:cNvSpPr/>
          <p:nvPr/>
        </p:nvSpPr>
        <p:spPr>
          <a:xfrm>
            <a:off x="1096544" y="3138744"/>
            <a:ext cx="94476" cy="289367"/>
          </a:xfrm>
          <a:prstGeom prst="rect">
            <a:avLst/>
          </a:prstGeom>
          <a:noFill/>
          <a:ln/>
        </p:spPr>
        <p:txBody>
          <a:bodyPr wrap="none" lIns="0" tIns="0" rIns="0" bIns="0" rtlCol="0" anchor="t"/>
          <a:lstStyle/>
          <a:p>
            <a:pPr marL="0" indent="0" algn="ctr">
              <a:lnSpc>
                <a:spcPts val="2650"/>
              </a:lnSpc>
              <a:buNone/>
            </a:pPr>
            <a:r>
              <a:rPr lang="en-US" sz="2800" dirty="0">
                <a:solidFill>
                  <a:schemeClr val="bg2"/>
                </a:solidFill>
                <a:latin typeface="Crimson Pro Semi Bold" pitchFamily="34" charset="0"/>
                <a:ea typeface="Crimson Pro Semi Bold" pitchFamily="34" charset="-122"/>
                <a:cs typeface="Crimson Pro Semi Bold" pitchFamily="34" charset="-120"/>
              </a:rPr>
              <a:t>1</a:t>
            </a:r>
            <a:endParaRPr lang="en-US" sz="2800" dirty="0">
              <a:solidFill>
                <a:schemeClr val="bg2"/>
              </a:solidFill>
            </a:endParaRPr>
          </a:p>
        </p:txBody>
      </p:sp>
      <p:sp>
        <p:nvSpPr>
          <p:cNvPr id="8" name="Text 5"/>
          <p:cNvSpPr/>
          <p:nvPr/>
        </p:nvSpPr>
        <p:spPr>
          <a:xfrm>
            <a:off x="2369571" y="3208543"/>
            <a:ext cx="2201304" cy="301314"/>
          </a:xfrm>
          <a:prstGeom prst="rect">
            <a:avLst/>
          </a:prstGeom>
          <a:noFill/>
          <a:ln/>
        </p:spPr>
        <p:txBody>
          <a:bodyPr wrap="none" lIns="0" tIns="0" rIns="0" bIns="0" rtlCol="0" anchor="t"/>
          <a:lstStyle/>
          <a:p>
            <a:pPr marL="0" indent="0" algn="l">
              <a:lnSpc>
                <a:spcPts val="2750"/>
              </a:lnSpc>
              <a:buNone/>
            </a:pPr>
            <a:r>
              <a:rPr lang="en-US" sz="3200" b="1" dirty="0">
                <a:solidFill>
                  <a:schemeClr val="bg2"/>
                </a:solidFill>
                <a:latin typeface="Crimson Pro Semi Bold" pitchFamily="34" charset="0"/>
                <a:ea typeface="Crimson Pro Semi Bold" pitchFamily="34" charset="-122"/>
                <a:cs typeface="Crimson Pro Semi Bold" pitchFamily="34" charset="-120"/>
              </a:rPr>
              <a:t>Targeted Delivery</a:t>
            </a:r>
            <a:endParaRPr lang="en-US" sz="3200" b="1" dirty="0">
              <a:solidFill>
                <a:schemeClr val="bg2"/>
              </a:solidFill>
            </a:endParaRPr>
          </a:p>
        </p:txBody>
      </p:sp>
      <p:sp>
        <p:nvSpPr>
          <p:cNvPr id="9" name="Text 6"/>
          <p:cNvSpPr/>
          <p:nvPr/>
        </p:nvSpPr>
        <p:spPr>
          <a:xfrm>
            <a:off x="2381488" y="3677892"/>
            <a:ext cx="4634173" cy="1465493"/>
          </a:xfrm>
          <a:prstGeom prst="rect">
            <a:avLst/>
          </a:prstGeom>
          <a:noFill/>
          <a:ln/>
        </p:spPr>
        <p:txBody>
          <a:bodyPr wrap="square" lIns="0" tIns="0" rIns="0" bIns="0" rtlCol="0" anchor="t"/>
          <a:lstStyle/>
          <a:p>
            <a:pPr marL="0" indent="0" algn="l">
              <a:lnSpc>
                <a:spcPts val="2850"/>
              </a:lnSpc>
              <a:buNone/>
            </a:pPr>
            <a:r>
              <a:rPr lang="en-US" sz="2800" dirty="0">
                <a:solidFill>
                  <a:schemeClr val="tx2"/>
                </a:solidFill>
                <a:latin typeface="Heebo" pitchFamily="34" charset="0"/>
                <a:ea typeface="Heebo" pitchFamily="34" charset="-122"/>
                <a:cs typeface="Heebo" pitchFamily="34" charset="-120"/>
              </a:rPr>
              <a:t>Silica-coated lipid micelles containing LH-RH deliver iron oxide nanoparticles to cancer cells.</a:t>
            </a:r>
            <a:endParaRPr lang="en-US" sz="2800" dirty="0">
              <a:solidFill>
                <a:schemeClr val="tx2"/>
              </a:solidFill>
            </a:endParaRPr>
          </a:p>
        </p:txBody>
      </p:sp>
      <p:sp>
        <p:nvSpPr>
          <p:cNvPr id="10" name="Shape 7"/>
          <p:cNvSpPr/>
          <p:nvPr/>
        </p:nvSpPr>
        <p:spPr>
          <a:xfrm>
            <a:off x="1358622" y="5586890"/>
            <a:ext cx="616306" cy="45719"/>
          </a:xfrm>
          <a:prstGeom prst="roundRect">
            <a:avLst>
              <a:gd name="adj" fmla="val 111628"/>
            </a:avLst>
          </a:prstGeom>
          <a:solidFill>
            <a:srgbClr val="D8D4D4"/>
          </a:solidFill>
          <a:ln/>
        </p:spPr>
      </p:sp>
      <p:sp>
        <p:nvSpPr>
          <p:cNvPr id="11" name="Shape 8"/>
          <p:cNvSpPr/>
          <p:nvPr/>
        </p:nvSpPr>
        <p:spPr>
          <a:xfrm>
            <a:off x="878800" y="5403604"/>
            <a:ext cx="396203" cy="433949"/>
          </a:xfrm>
          <a:prstGeom prst="roundRect">
            <a:avLst>
              <a:gd name="adj" fmla="val 6667"/>
            </a:avLst>
          </a:prstGeom>
          <a:solidFill>
            <a:srgbClr val="F2EEEE"/>
          </a:solidFill>
          <a:ln/>
        </p:spPr>
      </p:sp>
      <p:sp>
        <p:nvSpPr>
          <p:cNvPr id="12" name="Text 9"/>
          <p:cNvSpPr/>
          <p:nvPr/>
        </p:nvSpPr>
        <p:spPr>
          <a:xfrm>
            <a:off x="1049536" y="5474825"/>
            <a:ext cx="131082" cy="289367"/>
          </a:xfrm>
          <a:prstGeom prst="rect">
            <a:avLst/>
          </a:prstGeom>
          <a:noFill/>
          <a:ln/>
        </p:spPr>
        <p:txBody>
          <a:bodyPr wrap="none" lIns="0" tIns="0" rIns="0" bIns="0" rtlCol="0" anchor="t"/>
          <a:lstStyle/>
          <a:p>
            <a:pPr marL="0" indent="0" algn="ctr">
              <a:lnSpc>
                <a:spcPts val="2650"/>
              </a:lnSpc>
              <a:buNone/>
            </a:pPr>
            <a:r>
              <a:rPr lang="en-US" sz="2800" dirty="0">
                <a:solidFill>
                  <a:schemeClr val="bg2"/>
                </a:solidFill>
                <a:latin typeface="Crimson Pro Semi Bold" pitchFamily="34" charset="0"/>
                <a:ea typeface="Crimson Pro Semi Bold" pitchFamily="34" charset="-122"/>
                <a:cs typeface="Crimson Pro Semi Bold" pitchFamily="34" charset="-120"/>
              </a:rPr>
              <a:t>2</a:t>
            </a:r>
            <a:endParaRPr lang="en-US" sz="2800" dirty="0">
              <a:solidFill>
                <a:schemeClr val="bg2"/>
              </a:solidFill>
            </a:endParaRPr>
          </a:p>
        </p:txBody>
      </p:sp>
      <p:sp>
        <p:nvSpPr>
          <p:cNvPr id="13" name="Text 10"/>
          <p:cNvSpPr/>
          <p:nvPr/>
        </p:nvSpPr>
        <p:spPr>
          <a:xfrm>
            <a:off x="2381488" y="5481952"/>
            <a:ext cx="2201304" cy="301314"/>
          </a:xfrm>
          <a:prstGeom prst="rect">
            <a:avLst/>
          </a:prstGeom>
          <a:noFill/>
          <a:ln/>
        </p:spPr>
        <p:txBody>
          <a:bodyPr wrap="none" lIns="0" tIns="0" rIns="0" bIns="0" rtlCol="0" anchor="t"/>
          <a:lstStyle/>
          <a:p>
            <a:pPr marL="0" indent="0" algn="l">
              <a:lnSpc>
                <a:spcPts val="2750"/>
              </a:lnSpc>
              <a:buNone/>
            </a:pPr>
            <a:r>
              <a:rPr lang="en-US" sz="3200" b="1" dirty="0">
                <a:solidFill>
                  <a:schemeClr val="bg2"/>
                </a:solidFill>
                <a:latin typeface="Crimson Pro Semi Bold" pitchFamily="34" charset="0"/>
                <a:ea typeface="Crimson Pro Semi Bold" pitchFamily="34" charset="-122"/>
                <a:cs typeface="Crimson Pro Semi Bold" pitchFamily="34" charset="-120"/>
              </a:rPr>
              <a:t>Magnetic Heating</a:t>
            </a:r>
            <a:endParaRPr lang="en-US" sz="3200" b="1" dirty="0">
              <a:solidFill>
                <a:schemeClr val="bg2"/>
              </a:solidFill>
            </a:endParaRPr>
          </a:p>
        </p:txBody>
      </p:sp>
      <p:sp>
        <p:nvSpPr>
          <p:cNvPr id="14" name="Text 11"/>
          <p:cNvSpPr/>
          <p:nvPr/>
        </p:nvSpPr>
        <p:spPr>
          <a:xfrm>
            <a:off x="2381488" y="6230402"/>
            <a:ext cx="4634173" cy="1519574"/>
          </a:xfrm>
          <a:prstGeom prst="rect">
            <a:avLst/>
          </a:prstGeom>
          <a:noFill/>
          <a:ln/>
        </p:spPr>
        <p:txBody>
          <a:bodyPr wrap="square" lIns="0" tIns="0" rIns="0" bIns="0" rtlCol="0" anchor="t"/>
          <a:lstStyle/>
          <a:p>
            <a:pPr marL="0" indent="0" algn="l">
              <a:lnSpc>
                <a:spcPts val="2850"/>
              </a:lnSpc>
              <a:buNone/>
            </a:pPr>
            <a:r>
              <a:rPr lang="en-US" sz="2800" dirty="0">
                <a:solidFill>
                  <a:schemeClr val="tx2"/>
                </a:solidFill>
                <a:latin typeface="Heebo" pitchFamily="34" charset="0"/>
                <a:ea typeface="Heebo" pitchFamily="34" charset="-122"/>
                <a:cs typeface="Heebo" pitchFamily="34" charset="-120"/>
              </a:rPr>
              <a:t>Oscillating magnetic fields heat the nanoparticles, killing cancer cells.</a:t>
            </a:r>
            <a:endParaRPr lang="en-US" sz="2800" dirty="0">
              <a:solidFill>
                <a:schemeClr val="tx2"/>
              </a:solidFill>
            </a:endParaRPr>
          </a:p>
        </p:txBody>
      </p:sp>
    </p:spTree>
    <p:extLst>
      <p:ext uri="{BB962C8B-B14F-4D97-AF65-F5344CB8AC3E}">
        <p14:creationId xmlns:p14="http://schemas.microsoft.com/office/powerpoint/2010/main" val="1374509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532880"/>
            <a:ext cx="14630400" cy="2835235"/>
          </a:xfrm>
          <a:prstGeom prst="rect">
            <a:avLst/>
          </a:prstGeom>
        </p:spPr>
      </p:pic>
      <p:sp>
        <p:nvSpPr>
          <p:cNvPr id="3" name="Text 0"/>
          <p:cNvSpPr/>
          <p:nvPr/>
        </p:nvSpPr>
        <p:spPr>
          <a:xfrm>
            <a:off x="793790" y="2472109"/>
            <a:ext cx="10354508" cy="708779"/>
          </a:xfrm>
          <a:prstGeom prst="rect">
            <a:avLst/>
          </a:prstGeom>
          <a:noFill/>
          <a:ln/>
        </p:spPr>
        <p:txBody>
          <a:bodyPr wrap="none" lIns="0" tIns="0" rIns="0" bIns="0" rtlCol="0" anchor="t"/>
          <a:lstStyle/>
          <a:p>
            <a:pPr marL="0" indent="0">
              <a:lnSpc>
                <a:spcPts val="5550"/>
              </a:lnSpc>
              <a:buNone/>
            </a:pPr>
            <a:r>
              <a:rPr lang="en-US" sz="6000" b="1" u="sng" dirty="0">
                <a:solidFill>
                  <a:schemeClr val="bg2"/>
                </a:solidFill>
                <a:latin typeface="Crimson Pro Semi Bold" pitchFamily="34" charset="0"/>
                <a:ea typeface="Crimson Pro Semi Bold" pitchFamily="34" charset="-122"/>
                <a:cs typeface="Crimson Pro Semi Bold" pitchFamily="34" charset="-120"/>
              </a:rPr>
              <a:t>Nanoshells and SWCNTs for Cancer Therapy</a:t>
            </a:r>
            <a:endParaRPr lang="en-US" sz="6000" b="1" u="sng" dirty="0">
              <a:solidFill>
                <a:schemeClr val="bg2"/>
              </a:solidFill>
            </a:endParaRPr>
          </a:p>
        </p:txBody>
      </p:sp>
      <p:pic>
        <p:nvPicPr>
          <p:cNvPr id="4" name="Image 1" descr="preencoded.png"/>
          <p:cNvPicPr>
            <a:picLocks noChangeAspect="1"/>
          </p:cNvPicPr>
          <p:nvPr/>
        </p:nvPicPr>
        <p:blipFill>
          <a:blip r:embed="rId4"/>
          <a:stretch>
            <a:fillRect/>
          </a:stretch>
        </p:blipFill>
        <p:spPr>
          <a:xfrm>
            <a:off x="187869" y="3414347"/>
            <a:ext cx="3905532" cy="907256"/>
          </a:xfrm>
          <a:prstGeom prst="rect">
            <a:avLst/>
          </a:prstGeom>
        </p:spPr>
      </p:pic>
      <p:sp>
        <p:nvSpPr>
          <p:cNvPr id="5" name="Text 1"/>
          <p:cNvSpPr/>
          <p:nvPr/>
        </p:nvSpPr>
        <p:spPr>
          <a:xfrm>
            <a:off x="638634" y="4572062"/>
            <a:ext cx="2835235" cy="354330"/>
          </a:xfrm>
          <a:prstGeom prst="rect">
            <a:avLst/>
          </a:prstGeom>
          <a:noFill/>
          <a:ln/>
        </p:spPr>
        <p:txBody>
          <a:bodyPr wrap="none" lIns="0" tIns="0" rIns="0" bIns="0" rtlCol="0" anchor="t"/>
          <a:lstStyle/>
          <a:p>
            <a:pPr marL="0" indent="0" algn="l">
              <a:lnSpc>
                <a:spcPts val="2750"/>
              </a:lnSpc>
              <a:buNone/>
            </a:pPr>
            <a:r>
              <a:rPr lang="en-US" sz="3200" b="1" dirty="0">
                <a:solidFill>
                  <a:schemeClr val="bg2"/>
                </a:solidFill>
                <a:latin typeface="Crimson Pro Semi Bold" pitchFamily="34" charset="0"/>
                <a:ea typeface="Crimson Pro Semi Bold" pitchFamily="34" charset="-122"/>
                <a:cs typeface="Crimson Pro Semi Bold" pitchFamily="34" charset="-120"/>
              </a:rPr>
              <a:t>Infrared Radiation</a:t>
            </a:r>
            <a:endParaRPr lang="en-US" sz="3200" b="1" dirty="0">
              <a:solidFill>
                <a:schemeClr val="bg2"/>
              </a:solidFill>
            </a:endParaRPr>
          </a:p>
        </p:txBody>
      </p:sp>
      <p:sp>
        <p:nvSpPr>
          <p:cNvPr id="6" name="Text 2"/>
          <p:cNvSpPr/>
          <p:nvPr/>
        </p:nvSpPr>
        <p:spPr>
          <a:xfrm>
            <a:off x="328732" y="5176851"/>
            <a:ext cx="4297105" cy="2254096"/>
          </a:xfrm>
          <a:prstGeom prst="rect">
            <a:avLst/>
          </a:prstGeom>
          <a:noFill/>
          <a:ln/>
        </p:spPr>
        <p:txBody>
          <a:bodyPr wrap="square" lIns="0" tIns="0" rIns="0" bIns="0" rtlCol="0" anchor="t"/>
          <a:lstStyle/>
          <a:p>
            <a:pPr marL="0" indent="0" algn="l">
              <a:lnSpc>
                <a:spcPts val="2850"/>
              </a:lnSpc>
              <a:buNone/>
            </a:pPr>
            <a:r>
              <a:rPr lang="en-US" sz="2000" dirty="0" err="1"/>
              <a:t>Nanoshell</a:t>
            </a:r>
            <a:r>
              <a:rPr lang="en-US" sz="2000" dirty="0"/>
              <a:t>, and more recently SWCNT, technology to kill cancer cells by using infrared radiation and imaging has proved to be a successful approach for cancer cell killing in vivo</a:t>
            </a:r>
            <a:endParaRPr lang="en-US" sz="2000" dirty="0">
              <a:solidFill>
                <a:schemeClr val="tx2"/>
              </a:solidFill>
            </a:endParaRPr>
          </a:p>
        </p:txBody>
      </p:sp>
      <p:pic>
        <p:nvPicPr>
          <p:cNvPr id="7" name="Image 2" descr="preencoded.png"/>
          <p:cNvPicPr>
            <a:picLocks noChangeAspect="1"/>
          </p:cNvPicPr>
          <p:nvPr/>
        </p:nvPicPr>
        <p:blipFill>
          <a:blip r:embed="rId5"/>
          <a:stretch>
            <a:fillRect/>
          </a:stretch>
        </p:blipFill>
        <p:spPr>
          <a:xfrm>
            <a:off x="5387875" y="3440792"/>
            <a:ext cx="3833098" cy="907256"/>
          </a:xfrm>
          <a:prstGeom prst="rect">
            <a:avLst/>
          </a:prstGeom>
        </p:spPr>
      </p:pic>
      <p:sp>
        <p:nvSpPr>
          <p:cNvPr id="8" name="Text 3"/>
          <p:cNvSpPr/>
          <p:nvPr/>
        </p:nvSpPr>
        <p:spPr>
          <a:xfrm>
            <a:off x="10969721" y="4585284"/>
            <a:ext cx="2835235" cy="354330"/>
          </a:xfrm>
          <a:prstGeom prst="rect">
            <a:avLst/>
          </a:prstGeom>
          <a:noFill/>
          <a:ln/>
        </p:spPr>
        <p:txBody>
          <a:bodyPr wrap="none" lIns="0" tIns="0" rIns="0" bIns="0" rtlCol="0" anchor="t"/>
          <a:lstStyle/>
          <a:p>
            <a:pPr marL="0" indent="0" algn="l">
              <a:lnSpc>
                <a:spcPts val="2750"/>
              </a:lnSpc>
              <a:buNone/>
            </a:pPr>
            <a:r>
              <a:rPr lang="en-US" sz="3200" b="1" dirty="0">
                <a:solidFill>
                  <a:schemeClr val="bg2"/>
                </a:solidFill>
                <a:latin typeface="Crimson Pro Semi Bold" pitchFamily="34" charset="0"/>
                <a:ea typeface="Crimson Pro Semi Bold" pitchFamily="34" charset="-122"/>
                <a:cs typeface="Crimson Pro Semi Bold" pitchFamily="34" charset="-120"/>
              </a:rPr>
              <a:t>Cell Killing</a:t>
            </a:r>
            <a:endParaRPr lang="en-US" sz="3200" b="1" dirty="0">
              <a:solidFill>
                <a:schemeClr val="bg2"/>
              </a:solidFill>
            </a:endParaRPr>
          </a:p>
        </p:txBody>
      </p:sp>
      <p:sp>
        <p:nvSpPr>
          <p:cNvPr id="9" name="Text 4"/>
          <p:cNvSpPr/>
          <p:nvPr/>
        </p:nvSpPr>
        <p:spPr>
          <a:xfrm>
            <a:off x="4700625" y="5176851"/>
            <a:ext cx="4743009" cy="2500460"/>
          </a:xfrm>
          <a:prstGeom prst="rect">
            <a:avLst/>
          </a:prstGeom>
          <a:noFill/>
          <a:ln/>
        </p:spPr>
        <p:txBody>
          <a:bodyPr wrap="square" lIns="0" tIns="0" rIns="0" bIns="0" rtlCol="0" anchor="t"/>
          <a:lstStyle/>
          <a:p>
            <a:pPr marL="0" indent="0" algn="l">
              <a:lnSpc>
                <a:spcPts val="2850"/>
              </a:lnSpc>
              <a:buNone/>
            </a:pPr>
            <a:r>
              <a:rPr lang="en-US" sz="2000" dirty="0"/>
              <a:t>Lasers with very high power were used to heat the </a:t>
            </a:r>
            <a:r>
              <a:rPr lang="en-US" sz="2000" dirty="0" err="1"/>
              <a:t>nanoshell</a:t>
            </a:r>
            <a:r>
              <a:rPr lang="en-US" sz="2000" dirty="0"/>
              <a:t> and SWCNT to 55–70°C.</a:t>
            </a:r>
          </a:p>
          <a:p>
            <a:pPr marL="0" indent="0" algn="l">
              <a:lnSpc>
                <a:spcPts val="2850"/>
              </a:lnSpc>
              <a:buNone/>
            </a:pPr>
            <a:r>
              <a:rPr lang="en-US" sz="2000" dirty="0"/>
              <a:t>The level of temperature increase in SWCNT to create </a:t>
            </a:r>
            <a:r>
              <a:rPr lang="en-US" sz="2000" dirty="0" err="1"/>
              <a:t>nanobombs</a:t>
            </a:r>
            <a:r>
              <a:rPr lang="en-US" sz="2000" dirty="0"/>
              <a:t> that explode at low laser intensities.</a:t>
            </a:r>
            <a:endParaRPr lang="en-US" sz="2000" dirty="0">
              <a:solidFill>
                <a:schemeClr val="tx2"/>
              </a:solidFill>
            </a:endParaRPr>
          </a:p>
        </p:txBody>
      </p:sp>
      <p:pic>
        <p:nvPicPr>
          <p:cNvPr id="10" name="Image 2" descr="preencoded.png">
            <a:extLst>
              <a:ext uri="{FF2B5EF4-FFF2-40B4-BE49-F238E27FC236}">
                <a16:creationId xmlns:a16="http://schemas.microsoft.com/office/drawing/2014/main" id="{D158CC6A-8919-4D16-A7E6-7BE87F6CDDBF}"/>
              </a:ext>
            </a:extLst>
          </p:cNvPr>
          <p:cNvPicPr>
            <a:picLocks noChangeAspect="1"/>
          </p:cNvPicPr>
          <p:nvPr/>
        </p:nvPicPr>
        <p:blipFill>
          <a:blip r:embed="rId5"/>
          <a:stretch>
            <a:fillRect/>
          </a:stretch>
        </p:blipFill>
        <p:spPr>
          <a:xfrm>
            <a:off x="10284652" y="3440792"/>
            <a:ext cx="3833098" cy="907256"/>
          </a:xfrm>
          <a:prstGeom prst="rect">
            <a:avLst/>
          </a:prstGeom>
        </p:spPr>
      </p:pic>
      <p:sp>
        <p:nvSpPr>
          <p:cNvPr id="12" name="Text 1">
            <a:extLst>
              <a:ext uri="{FF2B5EF4-FFF2-40B4-BE49-F238E27FC236}">
                <a16:creationId xmlns:a16="http://schemas.microsoft.com/office/drawing/2014/main" id="{A8278088-36C4-459F-A2B0-0C011F415F33}"/>
              </a:ext>
            </a:extLst>
          </p:cNvPr>
          <p:cNvSpPr/>
          <p:nvPr/>
        </p:nvSpPr>
        <p:spPr>
          <a:xfrm>
            <a:off x="12015062" y="3728114"/>
            <a:ext cx="372277" cy="386686"/>
          </a:xfrm>
          <a:prstGeom prst="rect">
            <a:avLst/>
          </a:prstGeom>
          <a:solidFill>
            <a:schemeClr val="tx1">
              <a:lumMod val="95000"/>
            </a:schemeClr>
          </a:solidFill>
          <a:ln/>
        </p:spPr>
        <p:txBody>
          <a:bodyPr wrap="none" lIns="0" tIns="0" rIns="0" bIns="0" rtlCol="0" anchor="t"/>
          <a:lstStyle/>
          <a:p>
            <a:pPr marL="0" indent="0" algn="ctr">
              <a:lnSpc>
                <a:spcPts val="2750"/>
              </a:lnSpc>
              <a:buNone/>
            </a:pPr>
            <a:r>
              <a:rPr lang="en-US" sz="3200" dirty="0">
                <a:solidFill>
                  <a:schemeClr val="bg1"/>
                </a:solidFill>
                <a:latin typeface="Crimson Pro Semi Bold" pitchFamily="34" charset="0"/>
                <a:ea typeface="Crimson Pro Semi Bold" pitchFamily="34" charset="-122"/>
                <a:cs typeface="Crimson Pro Semi Bold" pitchFamily="34" charset="-120"/>
              </a:rPr>
              <a:t>3</a:t>
            </a:r>
            <a:endParaRPr lang="en-US" sz="3200" dirty="0">
              <a:solidFill>
                <a:schemeClr val="bg1"/>
              </a:solidFill>
            </a:endParaRPr>
          </a:p>
        </p:txBody>
      </p:sp>
      <p:sp>
        <p:nvSpPr>
          <p:cNvPr id="13" name="Text 1">
            <a:extLst>
              <a:ext uri="{FF2B5EF4-FFF2-40B4-BE49-F238E27FC236}">
                <a16:creationId xmlns:a16="http://schemas.microsoft.com/office/drawing/2014/main" id="{F361076D-CFBB-4445-913A-D5B7089AD13E}"/>
              </a:ext>
            </a:extLst>
          </p:cNvPr>
          <p:cNvSpPr/>
          <p:nvPr/>
        </p:nvSpPr>
        <p:spPr>
          <a:xfrm>
            <a:off x="1989215" y="3664806"/>
            <a:ext cx="372277" cy="386686"/>
          </a:xfrm>
          <a:prstGeom prst="rect">
            <a:avLst/>
          </a:prstGeom>
          <a:solidFill>
            <a:schemeClr val="tx1">
              <a:lumMod val="95000"/>
            </a:schemeClr>
          </a:solidFill>
          <a:ln/>
        </p:spPr>
        <p:txBody>
          <a:bodyPr wrap="none" lIns="0" tIns="0" rIns="0" bIns="0" rtlCol="0" anchor="t"/>
          <a:lstStyle/>
          <a:p>
            <a:pPr marL="0" indent="0" algn="ctr">
              <a:lnSpc>
                <a:spcPts val="2750"/>
              </a:lnSpc>
              <a:buNone/>
            </a:pPr>
            <a:r>
              <a:rPr lang="en-US" sz="3200" dirty="0">
                <a:solidFill>
                  <a:schemeClr val="bg1"/>
                </a:solidFill>
                <a:latin typeface="Crimson Pro Semi Bold" pitchFamily="34" charset="0"/>
                <a:ea typeface="Crimson Pro Semi Bold" pitchFamily="34" charset="-122"/>
                <a:cs typeface="Crimson Pro Semi Bold" pitchFamily="34" charset="-120"/>
              </a:rPr>
              <a:t>1</a:t>
            </a:r>
            <a:endParaRPr lang="en-US" sz="3200" dirty="0">
              <a:solidFill>
                <a:schemeClr val="bg1"/>
              </a:solidFill>
            </a:endParaRPr>
          </a:p>
        </p:txBody>
      </p:sp>
      <p:sp>
        <p:nvSpPr>
          <p:cNvPr id="14" name="Text 1">
            <a:extLst>
              <a:ext uri="{FF2B5EF4-FFF2-40B4-BE49-F238E27FC236}">
                <a16:creationId xmlns:a16="http://schemas.microsoft.com/office/drawing/2014/main" id="{7295C157-23CA-4E82-9020-FDCB5F9939CA}"/>
              </a:ext>
            </a:extLst>
          </p:cNvPr>
          <p:cNvSpPr/>
          <p:nvPr/>
        </p:nvSpPr>
        <p:spPr>
          <a:xfrm>
            <a:off x="7129061" y="3664806"/>
            <a:ext cx="372277" cy="386686"/>
          </a:xfrm>
          <a:prstGeom prst="rect">
            <a:avLst/>
          </a:prstGeom>
          <a:solidFill>
            <a:schemeClr val="tx1">
              <a:lumMod val="95000"/>
            </a:schemeClr>
          </a:solidFill>
          <a:ln/>
        </p:spPr>
        <p:txBody>
          <a:bodyPr wrap="none" lIns="0" tIns="0" rIns="0" bIns="0" rtlCol="0" anchor="t"/>
          <a:lstStyle/>
          <a:p>
            <a:pPr marL="0" indent="0" algn="ctr">
              <a:lnSpc>
                <a:spcPts val="2750"/>
              </a:lnSpc>
              <a:buNone/>
            </a:pPr>
            <a:r>
              <a:rPr lang="en-US" sz="3200" dirty="0">
                <a:solidFill>
                  <a:schemeClr val="bg1"/>
                </a:solidFill>
                <a:latin typeface="Crimson Pro Semi Bold" pitchFamily="34" charset="0"/>
                <a:ea typeface="Crimson Pro Semi Bold" pitchFamily="34" charset="-122"/>
                <a:cs typeface="Crimson Pro Semi Bold" pitchFamily="34" charset="-120"/>
              </a:rPr>
              <a:t>2</a:t>
            </a:r>
            <a:endParaRPr lang="en-US" sz="3200" dirty="0">
              <a:solidFill>
                <a:schemeClr val="bg1"/>
              </a:solidFill>
            </a:endParaRPr>
          </a:p>
        </p:txBody>
      </p:sp>
      <p:sp>
        <p:nvSpPr>
          <p:cNvPr id="18" name="TextBox 17">
            <a:extLst>
              <a:ext uri="{FF2B5EF4-FFF2-40B4-BE49-F238E27FC236}">
                <a16:creationId xmlns:a16="http://schemas.microsoft.com/office/drawing/2014/main" id="{5887C78F-915A-4B10-9589-05D202EAE991}"/>
              </a:ext>
            </a:extLst>
          </p:cNvPr>
          <p:cNvSpPr txBox="1"/>
          <p:nvPr/>
        </p:nvSpPr>
        <p:spPr>
          <a:xfrm>
            <a:off x="9932382" y="5176851"/>
            <a:ext cx="4478099" cy="2554545"/>
          </a:xfrm>
          <a:prstGeom prst="rect">
            <a:avLst/>
          </a:prstGeom>
          <a:noFill/>
        </p:spPr>
        <p:txBody>
          <a:bodyPr wrap="square">
            <a:spAutoFit/>
          </a:bodyPr>
          <a:lstStyle/>
          <a:p>
            <a:r>
              <a:rPr lang="en-US" sz="2000" dirty="0"/>
              <a:t>By exploding SWCNT that are co-localized with cancer cells, one can selectively destroy the SWCNT as well as the cancer cells. This approach may be the only way of using SWCNT for therapeutics without causing any toxicity problems</a:t>
            </a:r>
          </a:p>
        </p:txBody>
      </p:sp>
      <p:sp>
        <p:nvSpPr>
          <p:cNvPr id="21" name="Text 3">
            <a:extLst>
              <a:ext uri="{FF2B5EF4-FFF2-40B4-BE49-F238E27FC236}">
                <a16:creationId xmlns:a16="http://schemas.microsoft.com/office/drawing/2014/main" id="{14699055-8246-4B47-A0E5-9E9D50DD19AB}"/>
              </a:ext>
            </a:extLst>
          </p:cNvPr>
          <p:cNvSpPr/>
          <p:nvPr/>
        </p:nvSpPr>
        <p:spPr>
          <a:xfrm>
            <a:off x="6052410" y="4585284"/>
            <a:ext cx="2835235" cy="354330"/>
          </a:xfrm>
          <a:prstGeom prst="rect">
            <a:avLst/>
          </a:prstGeom>
          <a:noFill/>
          <a:ln/>
        </p:spPr>
        <p:txBody>
          <a:bodyPr wrap="none" lIns="0" tIns="0" rIns="0" bIns="0" rtlCol="0" anchor="t"/>
          <a:lstStyle/>
          <a:p>
            <a:pPr marL="0" indent="0" algn="l">
              <a:lnSpc>
                <a:spcPts val="2750"/>
              </a:lnSpc>
              <a:buNone/>
            </a:pPr>
            <a:r>
              <a:rPr lang="en-US" sz="3200" b="1" dirty="0">
                <a:solidFill>
                  <a:schemeClr val="bg2"/>
                </a:solidFill>
                <a:latin typeface="Crimson Pro Semi Bold" pitchFamily="34" charset="0"/>
                <a:ea typeface="Crimson Pro Semi Bold" pitchFamily="34" charset="-122"/>
                <a:cs typeface="Crimson Pro Semi Bold" pitchFamily="34" charset="-120"/>
              </a:rPr>
              <a:t>Temperature</a:t>
            </a:r>
            <a:endParaRPr lang="en-US" sz="3200" b="1" dirty="0">
              <a:solidFill>
                <a:schemeClr val="bg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80890"/>
            <a:ext cx="9394984" cy="708779"/>
          </a:xfrm>
          <a:prstGeom prst="rect">
            <a:avLst/>
          </a:prstGeom>
          <a:noFill/>
          <a:ln/>
        </p:spPr>
        <p:txBody>
          <a:bodyPr wrap="none" lIns="0" tIns="0" rIns="0" bIns="0" rtlCol="0" anchor="t"/>
          <a:lstStyle/>
          <a:p>
            <a:pPr marL="0" indent="0">
              <a:lnSpc>
                <a:spcPts val="5550"/>
              </a:lnSpc>
              <a:buNone/>
            </a:pPr>
            <a:r>
              <a:rPr lang="en-US" sz="6000" b="1" u="sng" dirty="0">
                <a:solidFill>
                  <a:schemeClr val="bg2"/>
                </a:solidFill>
                <a:latin typeface="Crimson Pro Semi Bold" pitchFamily="34" charset="0"/>
                <a:ea typeface="Crimson Pro Semi Bold" pitchFamily="34" charset="-122"/>
                <a:cs typeface="Crimson Pro Semi Bold" pitchFamily="34" charset="-120"/>
              </a:rPr>
              <a:t>SWCNT Nanobombs for Cancer Therapy</a:t>
            </a:r>
            <a:endParaRPr lang="en-US" sz="6000" b="1" u="sng" dirty="0">
              <a:solidFill>
                <a:schemeClr val="bg2"/>
              </a:solidFill>
            </a:endParaRPr>
          </a:p>
        </p:txBody>
      </p:sp>
      <p:pic>
        <p:nvPicPr>
          <p:cNvPr id="3" name="Image 0" descr="preencoded.png"/>
          <p:cNvPicPr>
            <a:picLocks noChangeAspect="1"/>
          </p:cNvPicPr>
          <p:nvPr/>
        </p:nvPicPr>
        <p:blipFill>
          <a:blip r:embed="rId3"/>
          <a:stretch>
            <a:fillRect/>
          </a:stretch>
        </p:blipFill>
        <p:spPr>
          <a:xfrm>
            <a:off x="3247430" y="1884672"/>
            <a:ext cx="1614011" cy="807958"/>
          </a:xfrm>
          <a:prstGeom prst="rect">
            <a:avLst/>
          </a:prstGeom>
        </p:spPr>
      </p:pic>
      <p:sp>
        <p:nvSpPr>
          <p:cNvPr id="4" name="Text 1"/>
          <p:cNvSpPr/>
          <p:nvPr/>
        </p:nvSpPr>
        <p:spPr>
          <a:xfrm>
            <a:off x="4003715" y="2148991"/>
            <a:ext cx="101322" cy="453509"/>
          </a:xfrm>
          <a:prstGeom prst="rect">
            <a:avLst/>
          </a:prstGeom>
          <a:noFill/>
          <a:ln/>
        </p:spPr>
        <p:txBody>
          <a:bodyPr wrap="none" lIns="0" tIns="0" rIns="0" bIns="0" rtlCol="0" anchor="t"/>
          <a:lstStyle/>
          <a:p>
            <a:pPr marL="0" indent="0" algn="ctr">
              <a:lnSpc>
                <a:spcPts val="3550"/>
              </a:lnSpc>
              <a:buNone/>
            </a:pPr>
            <a:r>
              <a:rPr lang="en-US" sz="2800" b="1" dirty="0">
                <a:solidFill>
                  <a:schemeClr val="bg2"/>
                </a:solidFill>
                <a:latin typeface="Crimson Pro Semi Bold" pitchFamily="34" charset="0"/>
                <a:ea typeface="Crimson Pro Semi Bold" pitchFamily="34" charset="-122"/>
                <a:cs typeface="Crimson Pro Semi Bold" pitchFamily="34" charset="-120"/>
              </a:rPr>
              <a:t>1</a:t>
            </a:r>
            <a:endParaRPr lang="en-US" sz="2800" b="1" dirty="0">
              <a:solidFill>
                <a:schemeClr val="bg2"/>
              </a:solidFill>
            </a:endParaRPr>
          </a:p>
        </p:txBody>
      </p:sp>
      <p:sp>
        <p:nvSpPr>
          <p:cNvPr id="5" name="Text 2"/>
          <p:cNvSpPr/>
          <p:nvPr/>
        </p:nvSpPr>
        <p:spPr>
          <a:xfrm>
            <a:off x="5088255" y="2111486"/>
            <a:ext cx="3494842" cy="354330"/>
          </a:xfrm>
          <a:prstGeom prst="rect">
            <a:avLst/>
          </a:prstGeom>
          <a:noFill/>
          <a:ln/>
        </p:spPr>
        <p:txBody>
          <a:bodyPr wrap="none" lIns="0" tIns="0" rIns="0" bIns="0" rtlCol="0" anchor="t"/>
          <a:lstStyle/>
          <a:p>
            <a:pPr marL="0" indent="0" algn="l">
              <a:lnSpc>
                <a:spcPts val="2750"/>
              </a:lnSpc>
              <a:buNone/>
            </a:pPr>
            <a:r>
              <a:rPr lang="en-US" sz="2800" dirty="0">
                <a:solidFill>
                  <a:schemeClr val="tx2"/>
                </a:solidFill>
                <a:latin typeface="Crimson Pro Semi Bold" pitchFamily="34" charset="0"/>
                <a:ea typeface="Crimson Pro Semi Bold" pitchFamily="34" charset="-122"/>
                <a:cs typeface="Crimson Pro Semi Bold" pitchFamily="34" charset="-120"/>
              </a:rPr>
              <a:t>Thermal Energy Confinement</a:t>
            </a:r>
            <a:endParaRPr lang="en-US" sz="2800" dirty="0">
              <a:solidFill>
                <a:schemeClr val="tx2"/>
              </a:solidFill>
            </a:endParaRPr>
          </a:p>
        </p:txBody>
      </p:sp>
      <p:sp>
        <p:nvSpPr>
          <p:cNvPr id="6" name="Shape 3"/>
          <p:cNvSpPr/>
          <p:nvPr/>
        </p:nvSpPr>
        <p:spPr>
          <a:xfrm>
            <a:off x="4918115" y="2705727"/>
            <a:ext cx="8861822" cy="15240"/>
          </a:xfrm>
          <a:prstGeom prst="roundRect">
            <a:avLst>
              <a:gd name="adj" fmla="val 223256"/>
            </a:avLst>
          </a:prstGeom>
          <a:solidFill>
            <a:srgbClr val="D8D4D4"/>
          </a:solidFill>
          <a:ln/>
        </p:spPr>
      </p:sp>
      <p:pic>
        <p:nvPicPr>
          <p:cNvPr id="7" name="Image 1" descr="preencoded.png"/>
          <p:cNvPicPr>
            <a:picLocks noChangeAspect="1"/>
          </p:cNvPicPr>
          <p:nvPr/>
        </p:nvPicPr>
        <p:blipFill>
          <a:blip r:embed="rId4"/>
          <a:stretch>
            <a:fillRect/>
          </a:stretch>
        </p:blipFill>
        <p:spPr>
          <a:xfrm>
            <a:off x="2440424" y="2749304"/>
            <a:ext cx="3228022" cy="807958"/>
          </a:xfrm>
          <a:prstGeom prst="rect">
            <a:avLst/>
          </a:prstGeom>
        </p:spPr>
      </p:pic>
      <p:sp>
        <p:nvSpPr>
          <p:cNvPr id="8" name="Text 4"/>
          <p:cNvSpPr/>
          <p:nvPr/>
        </p:nvSpPr>
        <p:spPr>
          <a:xfrm>
            <a:off x="3984069" y="2926469"/>
            <a:ext cx="140613" cy="453509"/>
          </a:xfrm>
          <a:prstGeom prst="rect">
            <a:avLst/>
          </a:prstGeom>
          <a:noFill/>
          <a:ln/>
        </p:spPr>
        <p:txBody>
          <a:bodyPr wrap="none" lIns="0" tIns="0" rIns="0" bIns="0" rtlCol="0" anchor="t"/>
          <a:lstStyle/>
          <a:p>
            <a:pPr marL="0" indent="0" algn="ctr">
              <a:lnSpc>
                <a:spcPts val="3550"/>
              </a:lnSpc>
              <a:buNone/>
            </a:pPr>
            <a:r>
              <a:rPr lang="en-US" sz="2800" b="1" dirty="0">
                <a:solidFill>
                  <a:schemeClr val="bg2"/>
                </a:solidFill>
                <a:latin typeface="Crimson Pro Semi Bold" pitchFamily="34" charset="0"/>
                <a:ea typeface="Crimson Pro Semi Bold" pitchFamily="34" charset="-122"/>
                <a:cs typeface="Crimson Pro Semi Bold" pitchFamily="34" charset="-120"/>
              </a:rPr>
              <a:t>2</a:t>
            </a:r>
            <a:endParaRPr lang="en-US" sz="2800" b="1" dirty="0">
              <a:solidFill>
                <a:schemeClr val="bg2"/>
              </a:solidFill>
            </a:endParaRPr>
          </a:p>
        </p:txBody>
      </p:sp>
      <p:sp>
        <p:nvSpPr>
          <p:cNvPr id="9" name="Text 5"/>
          <p:cNvSpPr/>
          <p:nvPr/>
        </p:nvSpPr>
        <p:spPr>
          <a:xfrm>
            <a:off x="5895261" y="2976118"/>
            <a:ext cx="2736890" cy="354330"/>
          </a:xfrm>
          <a:prstGeom prst="rect">
            <a:avLst/>
          </a:prstGeom>
          <a:noFill/>
          <a:ln/>
        </p:spPr>
        <p:txBody>
          <a:bodyPr wrap="none" lIns="0" tIns="0" rIns="0" bIns="0" rtlCol="0" anchor="t"/>
          <a:lstStyle/>
          <a:p>
            <a:pPr marL="0" indent="0" algn="l">
              <a:lnSpc>
                <a:spcPts val="2750"/>
              </a:lnSpc>
              <a:buNone/>
            </a:pPr>
            <a:r>
              <a:rPr lang="en-US" sz="2800" dirty="0">
                <a:solidFill>
                  <a:schemeClr val="tx2"/>
                </a:solidFill>
                <a:latin typeface="Crimson Pro Semi Bold" pitchFamily="34" charset="0"/>
                <a:ea typeface="Crimson Pro Semi Bold" pitchFamily="34" charset="-122"/>
                <a:cs typeface="Crimson Pro Semi Bold" pitchFamily="34" charset="-120"/>
              </a:rPr>
              <a:t>Vaporization of Liquids</a:t>
            </a:r>
            <a:endParaRPr lang="en-US" sz="2800" dirty="0">
              <a:solidFill>
                <a:schemeClr val="tx2"/>
              </a:solidFill>
            </a:endParaRPr>
          </a:p>
        </p:txBody>
      </p:sp>
      <p:sp>
        <p:nvSpPr>
          <p:cNvPr id="10" name="Shape 6"/>
          <p:cNvSpPr/>
          <p:nvPr/>
        </p:nvSpPr>
        <p:spPr>
          <a:xfrm>
            <a:off x="5725120" y="3570359"/>
            <a:ext cx="8054816" cy="15240"/>
          </a:xfrm>
          <a:prstGeom prst="roundRect">
            <a:avLst>
              <a:gd name="adj" fmla="val 223256"/>
            </a:avLst>
          </a:prstGeom>
          <a:solidFill>
            <a:srgbClr val="D8D4D4"/>
          </a:solidFill>
          <a:ln/>
        </p:spPr>
      </p:sp>
      <p:pic>
        <p:nvPicPr>
          <p:cNvPr id="11" name="Image 2" descr="preencoded.png"/>
          <p:cNvPicPr>
            <a:picLocks noChangeAspect="1"/>
          </p:cNvPicPr>
          <p:nvPr/>
        </p:nvPicPr>
        <p:blipFill>
          <a:blip r:embed="rId5"/>
          <a:stretch>
            <a:fillRect/>
          </a:stretch>
        </p:blipFill>
        <p:spPr>
          <a:xfrm>
            <a:off x="1633418" y="3613936"/>
            <a:ext cx="4842034" cy="807958"/>
          </a:xfrm>
          <a:prstGeom prst="rect">
            <a:avLst/>
          </a:prstGeom>
        </p:spPr>
      </p:pic>
      <p:sp>
        <p:nvSpPr>
          <p:cNvPr id="12" name="Text 7"/>
          <p:cNvSpPr/>
          <p:nvPr/>
        </p:nvSpPr>
        <p:spPr>
          <a:xfrm>
            <a:off x="3986213" y="3791101"/>
            <a:ext cx="136446" cy="453509"/>
          </a:xfrm>
          <a:prstGeom prst="rect">
            <a:avLst/>
          </a:prstGeom>
          <a:noFill/>
          <a:ln/>
        </p:spPr>
        <p:txBody>
          <a:bodyPr wrap="none" lIns="0" tIns="0" rIns="0" bIns="0" rtlCol="0" anchor="t"/>
          <a:lstStyle/>
          <a:p>
            <a:pPr marL="0" indent="0" algn="ctr">
              <a:lnSpc>
                <a:spcPts val="3550"/>
              </a:lnSpc>
              <a:buNone/>
            </a:pPr>
            <a:r>
              <a:rPr lang="en-US" sz="2800" b="1" dirty="0">
                <a:solidFill>
                  <a:schemeClr val="bg2"/>
                </a:solidFill>
                <a:latin typeface="Crimson Pro Semi Bold" pitchFamily="34" charset="0"/>
                <a:ea typeface="Crimson Pro Semi Bold" pitchFamily="34" charset="-122"/>
                <a:cs typeface="Crimson Pro Semi Bold" pitchFamily="34" charset="-120"/>
              </a:rPr>
              <a:t>3</a:t>
            </a:r>
            <a:endParaRPr lang="en-US" sz="2800" b="1" dirty="0">
              <a:solidFill>
                <a:schemeClr val="bg2"/>
              </a:solidFill>
            </a:endParaRPr>
          </a:p>
        </p:txBody>
      </p:sp>
      <p:sp>
        <p:nvSpPr>
          <p:cNvPr id="13" name="Text 8"/>
          <p:cNvSpPr/>
          <p:nvPr/>
        </p:nvSpPr>
        <p:spPr>
          <a:xfrm>
            <a:off x="6702266" y="3840750"/>
            <a:ext cx="2097048" cy="354330"/>
          </a:xfrm>
          <a:prstGeom prst="rect">
            <a:avLst/>
          </a:prstGeom>
          <a:noFill/>
          <a:ln/>
        </p:spPr>
        <p:txBody>
          <a:bodyPr wrap="none" lIns="0" tIns="0" rIns="0" bIns="0" rtlCol="0" anchor="t"/>
          <a:lstStyle/>
          <a:p>
            <a:pPr marL="0" indent="0" algn="l">
              <a:lnSpc>
                <a:spcPts val="2750"/>
              </a:lnSpc>
              <a:buNone/>
            </a:pPr>
            <a:r>
              <a:rPr lang="en-US" sz="2800" dirty="0">
                <a:solidFill>
                  <a:schemeClr val="tx2"/>
                </a:solidFill>
                <a:latin typeface="Crimson Pro Semi Bold" pitchFamily="34" charset="0"/>
                <a:ea typeface="Crimson Pro Semi Bold" pitchFamily="34" charset="-122"/>
                <a:cs typeface="Crimson Pro Semi Bold" pitchFamily="34" charset="-120"/>
              </a:rPr>
              <a:t>Pressure Build-up</a:t>
            </a:r>
            <a:endParaRPr lang="en-US" sz="2800" dirty="0">
              <a:solidFill>
                <a:schemeClr val="tx2"/>
              </a:solidFill>
            </a:endParaRPr>
          </a:p>
        </p:txBody>
      </p:sp>
      <p:sp>
        <p:nvSpPr>
          <p:cNvPr id="14" name="Shape 9"/>
          <p:cNvSpPr/>
          <p:nvPr/>
        </p:nvSpPr>
        <p:spPr>
          <a:xfrm>
            <a:off x="6532126" y="4434991"/>
            <a:ext cx="7247811" cy="15240"/>
          </a:xfrm>
          <a:prstGeom prst="roundRect">
            <a:avLst>
              <a:gd name="adj" fmla="val 223256"/>
            </a:avLst>
          </a:prstGeom>
          <a:solidFill>
            <a:srgbClr val="D8D4D4"/>
          </a:solidFill>
          <a:ln/>
        </p:spPr>
      </p:sp>
      <p:pic>
        <p:nvPicPr>
          <p:cNvPr id="15" name="Image 3" descr="preencoded.png"/>
          <p:cNvPicPr>
            <a:picLocks noChangeAspect="1"/>
          </p:cNvPicPr>
          <p:nvPr/>
        </p:nvPicPr>
        <p:blipFill>
          <a:blip r:embed="rId6"/>
          <a:stretch>
            <a:fillRect/>
          </a:stretch>
        </p:blipFill>
        <p:spPr>
          <a:xfrm>
            <a:off x="826294" y="4478568"/>
            <a:ext cx="6456164" cy="807958"/>
          </a:xfrm>
          <a:prstGeom prst="rect">
            <a:avLst/>
          </a:prstGeom>
        </p:spPr>
      </p:pic>
      <p:sp>
        <p:nvSpPr>
          <p:cNvPr id="16" name="Text 10"/>
          <p:cNvSpPr/>
          <p:nvPr/>
        </p:nvSpPr>
        <p:spPr>
          <a:xfrm>
            <a:off x="3979545" y="4655733"/>
            <a:ext cx="149543" cy="453509"/>
          </a:xfrm>
          <a:prstGeom prst="rect">
            <a:avLst/>
          </a:prstGeom>
          <a:noFill/>
          <a:ln/>
        </p:spPr>
        <p:txBody>
          <a:bodyPr wrap="none" lIns="0" tIns="0" rIns="0" bIns="0" rtlCol="0" anchor="t"/>
          <a:lstStyle/>
          <a:p>
            <a:pPr marL="0" indent="0" algn="ctr">
              <a:lnSpc>
                <a:spcPts val="3550"/>
              </a:lnSpc>
              <a:buNone/>
            </a:pPr>
            <a:r>
              <a:rPr lang="en-US" sz="2800" b="1" dirty="0">
                <a:solidFill>
                  <a:schemeClr val="bg2"/>
                </a:solidFill>
                <a:latin typeface="Crimson Pro Semi Bold" pitchFamily="34" charset="0"/>
                <a:ea typeface="Crimson Pro Semi Bold" pitchFamily="34" charset="-122"/>
                <a:cs typeface="Crimson Pro Semi Bold" pitchFamily="34" charset="-120"/>
              </a:rPr>
              <a:t>4</a:t>
            </a:r>
            <a:endParaRPr lang="en-US" sz="2800" b="1" dirty="0">
              <a:solidFill>
                <a:schemeClr val="bg2"/>
              </a:solidFill>
            </a:endParaRPr>
          </a:p>
        </p:txBody>
      </p:sp>
      <p:sp>
        <p:nvSpPr>
          <p:cNvPr id="17" name="Text 11"/>
          <p:cNvSpPr/>
          <p:nvPr/>
        </p:nvSpPr>
        <p:spPr>
          <a:xfrm>
            <a:off x="7509272" y="4705382"/>
            <a:ext cx="1165622" cy="354330"/>
          </a:xfrm>
          <a:prstGeom prst="rect">
            <a:avLst/>
          </a:prstGeom>
          <a:noFill/>
          <a:ln/>
        </p:spPr>
        <p:txBody>
          <a:bodyPr wrap="none" lIns="0" tIns="0" rIns="0" bIns="0" rtlCol="0" anchor="t"/>
          <a:lstStyle/>
          <a:p>
            <a:pPr marL="0" indent="0" algn="l">
              <a:lnSpc>
                <a:spcPts val="2750"/>
              </a:lnSpc>
              <a:buNone/>
            </a:pPr>
            <a:r>
              <a:rPr lang="en-US" sz="2800" dirty="0">
                <a:solidFill>
                  <a:schemeClr val="tx2"/>
                </a:solidFill>
                <a:latin typeface="Crimson Pro Semi Bold" pitchFamily="34" charset="0"/>
                <a:ea typeface="Crimson Pro Semi Bold" pitchFamily="34" charset="-122"/>
                <a:cs typeface="Crimson Pro Semi Bold" pitchFamily="34" charset="-120"/>
              </a:rPr>
              <a:t>Explosion</a:t>
            </a:r>
            <a:endParaRPr lang="en-US" sz="2800" dirty="0">
              <a:solidFill>
                <a:schemeClr val="tx2"/>
              </a:solidFill>
            </a:endParaRPr>
          </a:p>
        </p:txBody>
      </p:sp>
      <p:sp>
        <p:nvSpPr>
          <p:cNvPr id="19" name="TextBox 18">
            <a:extLst>
              <a:ext uri="{FF2B5EF4-FFF2-40B4-BE49-F238E27FC236}">
                <a16:creationId xmlns:a16="http://schemas.microsoft.com/office/drawing/2014/main" id="{8EF38606-EDD6-4453-A58D-C3D9E92E8FC3}"/>
              </a:ext>
            </a:extLst>
          </p:cNvPr>
          <p:cNvSpPr txBox="1"/>
          <p:nvPr/>
        </p:nvSpPr>
        <p:spPr>
          <a:xfrm>
            <a:off x="470263" y="5756467"/>
            <a:ext cx="13309674" cy="2246769"/>
          </a:xfrm>
          <a:prstGeom prst="rect">
            <a:avLst/>
          </a:prstGeom>
          <a:noFill/>
        </p:spPr>
        <p:txBody>
          <a:bodyPr wrap="square">
            <a:spAutoFit/>
          </a:bodyPr>
          <a:lstStyle/>
          <a:p>
            <a:r>
              <a:rPr lang="en-US" sz="2800" dirty="0" err="1"/>
              <a:t>Nanobombs</a:t>
            </a:r>
            <a:r>
              <a:rPr lang="en-US" sz="2800" dirty="0"/>
              <a:t> are created due to the </a:t>
            </a:r>
            <a:r>
              <a:rPr lang="en-US" sz="2800" b="1" dirty="0"/>
              <a:t>thermal-energy confinement</a:t>
            </a:r>
            <a:r>
              <a:rPr lang="en-US" sz="2800" dirty="0"/>
              <a:t> in SWCNT bundles and subsequent </a:t>
            </a:r>
            <a:r>
              <a:rPr lang="en-US" sz="2800" b="1" dirty="0"/>
              <a:t>vaporization of liquids</a:t>
            </a:r>
            <a:r>
              <a:rPr lang="en-US" sz="2800" dirty="0"/>
              <a:t> between SWCNT in bundles creating </a:t>
            </a:r>
            <a:r>
              <a:rPr lang="en-US" sz="2800" b="1" dirty="0"/>
              <a:t>pressures</a:t>
            </a:r>
            <a:r>
              <a:rPr lang="en-US" sz="2800" dirty="0"/>
              <a:t> that cause the eventual </a:t>
            </a:r>
            <a:r>
              <a:rPr lang="en-US" sz="2800" b="1" dirty="0"/>
              <a:t>explosion</a:t>
            </a:r>
            <a:r>
              <a:rPr lang="en-US" sz="2800" dirty="0"/>
              <a:t>. This phenomenon works in a host of different liquids such as alcohol, deionized (DI) water, and phosphate-buffered saline solutions</a:t>
            </a:r>
          </a:p>
        </p:txBody>
      </p:sp>
    </p:spTree>
  </p:cSld>
  <p:clrMapOvr>
    <a:masterClrMapping/>
  </p:clrMapOvr>
</p:sld>
</file>

<file path=ppt/theme/theme1.xml><?xml version="1.0" encoding="utf-8"?>
<a:theme xmlns:a="http://schemas.openxmlformats.org/drawingml/2006/main" name="Slic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361</TotalTime>
  <Words>1799</Words>
  <Application>Microsoft Office PowerPoint</Application>
  <PresentationFormat>Custom</PresentationFormat>
  <Paragraphs>162</Paragraphs>
  <Slides>21</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Crimson Pro Semi Bold</vt:lpstr>
      <vt:lpstr>Roboto</vt:lpstr>
      <vt:lpstr>Source Sans Pro</vt:lpstr>
      <vt:lpstr>Wingdings 3</vt:lpstr>
      <vt:lpstr>Century Gothic</vt:lpstr>
      <vt:lpstr>Arial</vt:lpstr>
      <vt:lpstr>Raleway</vt:lpstr>
      <vt:lpstr>Calibri</vt:lpstr>
      <vt:lpstr>Wingdings</vt:lpstr>
      <vt:lpstr>Heebo</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cp:lastModifiedBy>
  <cp:revision>23</cp:revision>
  <dcterms:created xsi:type="dcterms:W3CDTF">2024-12-22T17:06:08Z</dcterms:created>
  <dcterms:modified xsi:type="dcterms:W3CDTF">2024-12-26T01:12:43Z</dcterms:modified>
</cp:coreProperties>
</file>